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8"/>
  </p:notesMasterIdLst>
  <p:sldIdLst>
    <p:sldId id="256" r:id="rId2"/>
    <p:sldId id="257" r:id="rId3"/>
    <p:sldId id="259" r:id="rId4"/>
    <p:sldId id="260" r:id="rId5"/>
    <p:sldId id="263" r:id="rId6"/>
    <p:sldId id="264" r:id="rId7"/>
    <p:sldId id="265" r:id="rId8"/>
    <p:sldId id="268" r:id="rId9"/>
    <p:sldId id="269" r:id="rId10"/>
    <p:sldId id="271" r:id="rId11"/>
    <p:sldId id="272" r:id="rId12"/>
    <p:sldId id="273" r:id="rId13"/>
    <p:sldId id="275" r:id="rId14"/>
    <p:sldId id="276" r:id="rId15"/>
    <p:sldId id="277" r:id="rId16"/>
    <p:sldId id="278" r:id="rId17"/>
    <p:sldId id="280" r:id="rId18"/>
    <p:sldId id="281" r:id="rId19"/>
    <p:sldId id="282" r:id="rId20"/>
    <p:sldId id="283" r:id="rId21"/>
    <p:sldId id="284" r:id="rId22"/>
    <p:sldId id="286" r:id="rId23"/>
    <p:sldId id="299" r:id="rId24"/>
    <p:sldId id="300" r:id="rId25"/>
    <p:sldId id="301" r:id="rId26"/>
    <p:sldId id="302" r:id="rId27"/>
    <p:sldId id="322" r:id="rId28"/>
    <p:sldId id="303" r:id="rId29"/>
    <p:sldId id="323" r:id="rId30"/>
    <p:sldId id="324" r:id="rId31"/>
    <p:sldId id="308" r:id="rId32"/>
    <p:sldId id="309" r:id="rId33"/>
    <p:sldId id="314" r:id="rId34"/>
    <p:sldId id="315" r:id="rId35"/>
    <p:sldId id="316" r:id="rId36"/>
    <p:sldId id="395" r:id="rId37"/>
    <p:sldId id="317" r:id="rId38"/>
    <p:sldId id="318" r:id="rId39"/>
    <p:sldId id="319" r:id="rId40"/>
    <p:sldId id="320" r:id="rId41"/>
    <p:sldId id="321" r:id="rId42"/>
    <p:sldId id="383" r:id="rId43"/>
    <p:sldId id="384" r:id="rId44"/>
    <p:sldId id="385" r:id="rId45"/>
    <p:sldId id="386" r:id="rId46"/>
    <p:sldId id="387" r:id="rId47"/>
    <p:sldId id="388" r:id="rId48"/>
    <p:sldId id="389" r:id="rId49"/>
    <p:sldId id="390" r:id="rId50"/>
    <p:sldId id="391" r:id="rId51"/>
    <p:sldId id="392" r:id="rId52"/>
    <p:sldId id="393" r:id="rId53"/>
    <p:sldId id="394" r:id="rId54"/>
    <p:sldId id="397"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99" r:id="rId83"/>
    <p:sldId id="400" r:id="rId84"/>
    <p:sldId id="401" r:id="rId85"/>
    <p:sldId id="353" r:id="rId86"/>
    <p:sldId id="354" r:id="rId87"/>
    <p:sldId id="355" r:id="rId88"/>
    <p:sldId id="356" r:id="rId89"/>
    <p:sldId id="361" r:id="rId90"/>
    <p:sldId id="402" r:id="rId91"/>
    <p:sldId id="403" r:id="rId92"/>
    <p:sldId id="404" r:id="rId93"/>
    <p:sldId id="405" r:id="rId94"/>
    <p:sldId id="406" r:id="rId95"/>
    <p:sldId id="407" r:id="rId96"/>
    <p:sldId id="408" r:id="rId97"/>
    <p:sldId id="409" r:id="rId98"/>
    <p:sldId id="410" r:id="rId99"/>
    <p:sldId id="411" r:id="rId100"/>
    <p:sldId id="412" r:id="rId101"/>
    <p:sldId id="425" r:id="rId102"/>
    <p:sldId id="426" r:id="rId103"/>
    <p:sldId id="427" r:id="rId104"/>
    <p:sldId id="428" r:id="rId105"/>
    <p:sldId id="429" r:id="rId106"/>
    <p:sldId id="373" r:id="rId107"/>
    <p:sldId id="374" r:id="rId108"/>
    <p:sldId id="375" r:id="rId109"/>
    <p:sldId id="376" r:id="rId110"/>
    <p:sldId id="377" r:id="rId111"/>
    <p:sldId id="378" r:id="rId112"/>
    <p:sldId id="379" r:id="rId113"/>
    <p:sldId id="380" r:id="rId114"/>
    <p:sldId id="381" r:id="rId115"/>
    <p:sldId id="413" r:id="rId116"/>
    <p:sldId id="414" r:id="rId117"/>
    <p:sldId id="415" r:id="rId118"/>
    <p:sldId id="416" r:id="rId119"/>
    <p:sldId id="417" r:id="rId120"/>
    <p:sldId id="418" r:id="rId121"/>
    <p:sldId id="419" r:id="rId122"/>
    <p:sldId id="420" r:id="rId123"/>
    <p:sldId id="462" r:id="rId124"/>
    <p:sldId id="430" r:id="rId125"/>
    <p:sldId id="431" r:id="rId126"/>
    <p:sldId id="432" r:id="rId127"/>
    <p:sldId id="433" r:id="rId128"/>
    <p:sldId id="434" r:id="rId129"/>
    <p:sldId id="454" r:id="rId130"/>
    <p:sldId id="455" r:id="rId131"/>
    <p:sldId id="456" r:id="rId132"/>
    <p:sldId id="457" r:id="rId133"/>
    <p:sldId id="458" r:id="rId134"/>
    <p:sldId id="459" r:id="rId135"/>
    <p:sldId id="460" r:id="rId136"/>
    <p:sldId id="441" r:id="rId137"/>
    <p:sldId id="442" r:id="rId138"/>
    <p:sldId id="443" r:id="rId139"/>
    <p:sldId id="448" r:id="rId140"/>
    <p:sldId id="449" r:id="rId141"/>
    <p:sldId id="450" r:id="rId142"/>
    <p:sldId id="451" r:id="rId143"/>
    <p:sldId id="452" r:id="rId144"/>
    <p:sldId id="453" r:id="rId145"/>
    <p:sldId id="461" r:id="rId146"/>
    <p:sldId id="396"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35EBD2-9EC6-4284-8B77-90273D319F48}" v="34" dt="2022-09-12T05:08:01.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95" d="100"/>
          <a:sy n="95" d="100"/>
        </p:scale>
        <p:origin x="420"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15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kti Palkar" userId="S::bhaktiraul@somaiya.edu::f3af05c8-a5ae-4c80-9021-3bc2364bd200" providerId="AD" clId="Web-{2435EBD2-9EC6-4284-8B77-90273D319F48}"/>
    <pc:docChg chg="addSld modSld">
      <pc:chgData name="Bhakti Palkar" userId="S::bhaktiraul@somaiya.edu::f3af05c8-a5ae-4c80-9021-3bc2364bd200" providerId="AD" clId="Web-{2435EBD2-9EC6-4284-8B77-90273D319F48}" dt="2022-09-12T05:08:01.801" v="49"/>
      <pc:docMkLst>
        <pc:docMk/>
      </pc:docMkLst>
      <pc:sldChg chg="addSp delSp modSp mod setBg addAnim delAnim setClrOvrMap">
        <pc:chgData name="Bhakti Palkar" userId="S::bhaktiraul@somaiya.edu::f3af05c8-a5ae-4c80-9021-3bc2364bd200" providerId="AD" clId="Web-{2435EBD2-9EC6-4284-8B77-90273D319F48}" dt="2022-09-12T05:07:48.488" v="48"/>
        <pc:sldMkLst>
          <pc:docMk/>
          <pc:sldMk cId="109857222" sldId="256"/>
        </pc:sldMkLst>
        <pc:spChg chg="mod ord">
          <ac:chgData name="Bhakti Palkar" userId="S::bhaktiraul@somaiya.edu::f3af05c8-a5ae-4c80-9021-3bc2364bd200" providerId="AD" clId="Web-{2435EBD2-9EC6-4284-8B77-90273D319F48}" dt="2022-09-12T05:07:48.488" v="48"/>
          <ac:spMkLst>
            <pc:docMk/>
            <pc:sldMk cId="109857222" sldId="256"/>
            <ac:spMk id="2" creationId="{00000000-0000-0000-0000-000000000000}"/>
          </ac:spMkLst>
        </pc:spChg>
        <pc:spChg chg="mod">
          <ac:chgData name="Bhakti Palkar" userId="S::bhaktiraul@somaiya.edu::f3af05c8-a5ae-4c80-9021-3bc2364bd200" providerId="AD" clId="Web-{2435EBD2-9EC6-4284-8B77-90273D319F48}" dt="2022-09-12T05:07:48.488" v="48"/>
          <ac:spMkLst>
            <pc:docMk/>
            <pc:sldMk cId="109857222" sldId="256"/>
            <ac:spMk id="3" creationId="{00000000-0000-0000-0000-000000000000}"/>
          </ac:spMkLst>
        </pc:spChg>
        <pc:spChg chg="add del">
          <ac:chgData name="Bhakti Palkar" userId="S::bhaktiraul@somaiya.edu::f3af05c8-a5ae-4c80-9021-3bc2364bd200" providerId="AD" clId="Web-{2435EBD2-9EC6-4284-8B77-90273D319F48}" dt="2022-09-12T05:07:32.519" v="43"/>
          <ac:spMkLst>
            <pc:docMk/>
            <pc:sldMk cId="109857222" sldId="256"/>
            <ac:spMk id="8" creationId="{B26EE4FD-480F-42A5-9FEB-DA630457CFB7}"/>
          </ac:spMkLst>
        </pc:spChg>
        <pc:spChg chg="add del">
          <ac:chgData name="Bhakti Palkar" userId="S::bhaktiraul@somaiya.edu::f3af05c8-a5ae-4c80-9021-3bc2364bd200" providerId="AD" clId="Web-{2435EBD2-9EC6-4284-8B77-90273D319F48}" dt="2022-09-12T05:07:09.565" v="29"/>
          <ac:spMkLst>
            <pc:docMk/>
            <pc:sldMk cId="109857222" sldId="256"/>
            <ac:spMk id="9" creationId="{C1DD1A8A-57D5-4A81-AD04-532B043C5611}"/>
          </ac:spMkLst>
        </pc:spChg>
        <pc:spChg chg="add del">
          <ac:chgData name="Bhakti Palkar" userId="S::bhaktiraul@somaiya.edu::f3af05c8-a5ae-4c80-9021-3bc2364bd200" providerId="AD" clId="Web-{2435EBD2-9EC6-4284-8B77-90273D319F48}" dt="2022-09-12T05:07:32.519" v="43"/>
          <ac:spMkLst>
            <pc:docMk/>
            <pc:sldMk cId="109857222" sldId="256"/>
            <ac:spMk id="10" creationId="{A187062F-BE14-42FC-B06A-607DB23849C3}"/>
          </ac:spMkLst>
        </pc:spChg>
        <pc:spChg chg="add del">
          <ac:chgData name="Bhakti Palkar" userId="S::bhaktiraul@somaiya.edu::f3af05c8-a5ae-4c80-9021-3bc2364bd200" providerId="AD" clId="Web-{2435EBD2-9EC6-4284-8B77-90273D319F48}" dt="2022-09-12T05:07:09.565" v="29"/>
          <ac:spMkLst>
            <pc:docMk/>
            <pc:sldMk cId="109857222" sldId="256"/>
            <ac:spMk id="11" creationId="{007891EC-4501-44ED-A8C8-B11B6DB767AB}"/>
          </ac:spMkLst>
        </pc:spChg>
        <pc:spChg chg="add del">
          <ac:chgData name="Bhakti Palkar" userId="S::bhaktiraul@somaiya.edu::f3af05c8-a5ae-4c80-9021-3bc2364bd200" providerId="AD" clId="Web-{2435EBD2-9EC6-4284-8B77-90273D319F48}" dt="2022-09-12T05:07:32.519" v="43"/>
          <ac:spMkLst>
            <pc:docMk/>
            <pc:sldMk cId="109857222" sldId="256"/>
            <ac:spMk id="12" creationId="{731FE21B-2A45-4BF5-8B03-E12341988774}"/>
          </ac:spMkLst>
        </pc:spChg>
        <pc:spChg chg="add del">
          <ac:chgData name="Bhakti Palkar" userId="S::bhaktiraul@somaiya.edu::f3af05c8-a5ae-4c80-9021-3bc2364bd200" providerId="AD" clId="Web-{2435EBD2-9EC6-4284-8B77-90273D319F48}" dt="2022-09-12T05:07:17.159" v="35"/>
          <ac:spMkLst>
            <pc:docMk/>
            <pc:sldMk cId="109857222" sldId="256"/>
            <ac:spMk id="13" creationId="{AF2F604E-43BE-4DC3-B983-E071523364F8}"/>
          </ac:spMkLst>
        </pc:spChg>
        <pc:spChg chg="add del">
          <ac:chgData name="Bhakti Palkar" userId="S::bhaktiraul@somaiya.edu::f3af05c8-a5ae-4c80-9021-3bc2364bd200" providerId="AD" clId="Web-{2435EBD2-9EC6-4284-8B77-90273D319F48}" dt="2022-09-12T05:07:17.159" v="35"/>
          <ac:spMkLst>
            <pc:docMk/>
            <pc:sldMk cId="109857222" sldId="256"/>
            <ac:spMk id="14" creationId="{0671A8AE-40A1-4631-A6B8-581AFF065482}"/>
          </ac:spMkLst>
        </pc:spChg>
        <pc:spChg chg="add del">
          <ac:chgData name="Bhakti Palkar" userId="S::bhaktiraul@somaiya.edu::f3af05c8-a5ae-4c80-9021-3bc2364bd200" providerId="AD" clId="Web-{2435EBD2-9EC6-4284-8B77-90273D319F48}" dt="2022-09-12T05:07:17.159" v="35"/>
          <ac:spMkLst>
            <pc:docMk/>
            <pc:sldMk cId="109857222" sldId="256"/>
            <ac:spMk id="15" creationId="{08C9B587-E65E-4B52-B37C-ABEBB6E87928}"/>
          </ac:spMkLst>
        </pc:spChg>
        <pc:spChg chg="add del">
          <ac:chgData name="Bhakti Palkar" userId="S::bhaktiraul@somaiya.edu::f3af05c8-a5ae-4c80-9021-3bc2364bd200" providerId="AD" clId="Web-{2435EBD2-9EC6-4284-8B77-90273D319F48}" dt="2022-09-12T05:07:17.159" v="35"/>
          <ac:spMkLst>
            <pc:docMk/>
            <pc:sldMk cId="109857222" sldId="256"/>
            <ac:spMk id="17" creationId="{AB58EF07-17C2-48CF-ABB0-EEF1F17CB8F0}"/>
          </ac:spMkLst>
        </pc:spChg>
        <pc:spChg chg="add del">
          <ac:chgData name="Bhakti Palkar" userId="S::bhaktiraul@somaiya.edu::f3af05c8-a5ae-4c80-9021-3bc2364bd200" providerId="AD" clId="Web-{2435EBD2-9EC6-4284-8B77-90273D319F48}" dt="2022-09-12T05:07:48.488" v="47"/>
          <ac:spMkLst>
            <pc:docMk/>
            <pc:sldMk cId="109857222" sldId="256"/>
            <ac:spMk id="18" creationId="{A3969E80-A77B-49FC-9122-D89AFD5EE118}"/>
          </ac:spMkLst>
        </pc:spChg>
        <pc:spChg chg="add del">
          <ac:chgData name="Bhakti Palkar" userId="S::bhaktiraul@somaiya.edu::f3af05c8-a5ae-4c80-9021-3bc2364bd200" providerId="AD" clId="Web-{2435EBD2-9EC6-4284-8B77-90273D319F48}" dt="2022-09-12T05:07:28.284" v="41"/>
          <ac:spMkLst>
            <pc:docMk/>
            <pc:sldMk cId="109857222" sldId="256"/>
            <ac:spMk id="20" creationId="{87CC2527-562A-4F69-B487-4371E5B243E7}"/>
          </ac:spMkLst>
        </pc:spChg>
        <pc:spChg chg="add del">
          <ac:chgData name="Bhakti Palkar" userId="S::bhaktiraul@somaiya.edu::f3af05c8-a5ae-4c80-9021-3bc2364bd200" providerId="AD" clId="Web-{2435EBD2-9EC6-4284-8B77-90273D319F48}" dt="2022-09-12T05:07:48.488" v="47"/>
          <ac:spMkLst>
            <pc:docMk/>
            <pc:sldMk cId="109857222" sldId="256"/>
            <ac:spMk id="22" creationId="{35E9085E-E730-4768-83D4-6CB7E9897153}"/>
          </ac:spMkLst>
        </pc:spChg>
        <pc:spChg chg="add del">
          <ac:chgData name="Bhakti Palkar" userId="S::bhaktiraul@somaiya.edu::f3af05c8-a5ae-4c80-9021-3bc2364bd200" providerId="AD" clId="Web-{2435EBD2-9EC6-4284-8B77-90273D319F48}" dt="2022-09-12T05:07:32.519" v="43"/>
          <ac:spMkLst>
            <pc:docMk/>
            <pc:sldMk cId="109857222" sldId="256"/>
            <ac:spMk id="23" creationId="{2DC5A94D-79ED-48F5-9DC5-96CBB507CEC8}"/>
          </ac:spMkLst>
        </pc:spChg>
        <pc:spChg chg="add del">
          <ac:chgData name="Bhakti Palkar" userId="S::bhaktiraul@somaiya.edu::f3af05c8-a5ae-4c80-9021-3bc2364bd200" providerId="AD" clId="Web-{2435EBD2-9EC6-4284-8B77-90273D319F48}" dt="2022-09-12T05:07:32.519" v="43"/>
          <ac:spMkLst>
            <pc:docMk/>
            <pc:sldMk cId="109857222" sldId="256"/>
            <ac:spMk id="24" creationId="{93A3D4BE-AF25-4F9A-9C29-1145CCE24A28}"/>
          </ac:spMkLst>
        </pc:spChg>
        <pc:spChg chg="add del">
          <ac:chgData name="Bhakti Palkar" userId="S::bhaktiraul@somaiya.edu::f3af05c8-a5ae-4c80-9021-3bc2364bd200" providerId="AD" clId="Web-{2435EBD2-9EC6-4284-8B77-90273D319F48}" dt="2022-09-12T05:07:35.941" v="45"/>
          <ac:spMkLst>
            <pc:docMk/>
            <pc:sldMk cId="109857222" sldId="256"/>
            <ac:spMk id="26" creationId="{C475749F-F487-4EFB-ABC7-C1359590EB76}"/>
          </ac:spMkLst>
        </pc:spChg>
        <pc:spChg chg="add del">
          <ac:chgData name="Bhakti Palkar" userId="S::bhaktiraul@somaiya.edu::f3af05c8-a5ae-4c80-9021-3bc2364bd200" providerId="AD" clId="Web-{2435EBD2-9EC6-4284-8B77-90273D319F48}" dt="2022-09-12T05:07:35.941" v="45"/>
          <ac:spMkLst>
            <pc:docMk/>
            <pc:sldMk cId="109857222" sldId="256"/>
            <ac:spMk id="27" creationId="{16D6FAA8-41A5-46EA-A8AB-E9D2754A6F32}"/>
          </ac:spMkLst>
        </pc:spChg>
        <pc:spChg chg="add del">
          <ac:chgData name="Bhakti Palkar" userId="S::bhaktiraul@somaiya.edu::f3af05c8-a5ae-4c80-9021-3bc2364bd200" providerId="AD" clId="Web-{2435EBD2-9EC6-4284-8B77-90273D319F48}" dt="2022-09-12T05:07:48.488" v="47"/>
          <ac:spMkLst>
            <pc:docMk/>
            <pc:sldMk cId="109857222" sldId="256"/>
            <ac:spMk id="28" creationId="{15E3C750-986E-4769-B1AE-49289FBEE757}"/>
          </ac:spMkLst>
        </pc:spChg>
        <pc:spChg chg="add del">
          <ac:chgData name="Bhakti Palkar" userId="S::bhaktiraul@somaiya.edu::f3af05c8-a5ae-4c80-9021-3bc2364bd200" providerId="AD" clId="Web-{2435EBD2-9EC6-4284-8B77-90273D319F48}" dt="2022-09-12T05:07:48.488" v="47"/>
          <ac:spMkLst>
            <pc:docMk/>
            <pc:sldMk cId="109857222" sldId="256"/>
            <ac:spMk id="29" creationId="{88294908-8B00-4F58-BBBA-20F71A40AA9E}"/>
          </ac:spMkLst>
        </pc:spChg>
        <pc:spChg chg="add del">
          <ac:chgData name="Bhakti Palkar" userId="S::bhaktiraul@somaiya.edu::f3af05c8-a5ae-4c80-9021-3bc2364bd200" providerId="AD" clId="Web-{2435EBD2-9EC6-4284-8B77-90273D319F48}" dt="2022-09-12T05:07:48.488" v="47"/>
          <ac:spMkLst>
            <pc:docMk/>
            <pc:sldMk cId="109857222" sldId="256"/>
            <ac:spMk id="30" creationId="{4364C879-1404-4203-8E9D-CC5DE0A621A2}"/>
          </ac:spMkLst>
        </pc:spChg>
        <pc:spChg chg="add del">
          <ac:chgData name="Bhakti Palkar" userId="S::bhaktiraul@somaiya.edu::f3af05c8-a5ae-4c80-9021-3bc2364bd200" providerId="AD" clId="Web-{2435EBD2-9EC6-4284-8B77-90273D319F48}" dt="2022-09-12T05:07:48.488" v="47"/>
          <ac:spMkLst>
            <pc:docMk/>
            <pc:sldMk cId="109857222" sldId="256"/>
            <ac:spMk id="31" creationId="{84617302-4B0D-4351-A6BB-6F0930D943AC}"/>
          </ac:spMkLst>
        </pc:spChg>
        <pc:spChg chg="add del">
          <ac:chgData name="Bhakti Palkar" userId="S::bhaktiraul@somaiya.edu::f3af05c8-a5ae-4c80-9021-3bc2364bd200" providerId="AD" clId="Web-{2435EBD2-9EC6-4284-8B77-90273D319F48}" dt="2022-09-12T05:07:48.488" v="47"/>
          <ac:spMkLst>
            <pc:docMk/>
            <pc:sldMk cId="109857222" sldId="256"/>
            <ac:spMk id="32" creationId="{DA2C7802-C2E0-4218-8F89-8DD7CCD2CD1C}"/>
          </ac:spMkLst>
        </pc:spChg>
        <pc:spChg chg="add del">
          <ac:chgData name="Bhakti Palkar" userId="S::bhaktiraul@somaiya.edu::f3af05c8-a5ae-4c80-9021-3bc2364bd200" providerId="AD" clId="Web-{2435EBD2-9EC6-4284-8B77-90273D319F48}" dt="2022-09-12T05:07:48.488" v="47"/>
          <ac:spMkLst>
            <pc:docMk/>
            <pc:sldMk cId="109857222" sldId="256"/>
            <ac:spMk id="33" creationId="{A6D7111A-21E5-4EE9-8A78-10E5530F0116}"/>
          </ac:spMkLst>
        </pc:spChg>
        <pc:spChg chg="add del">
          <ac:chgData name="Bhakti Palkar" userId="S::bhaktiraul@somaiya.edu::f3af05c8-a5ae-4c80-9021-3bc2364bd200" providerId="AD" clId="Web-{2435EBD2-9EC6-4284-8B77-90273D319F48}" dt="2022-09-12T05:07:48.488" v="47"/>
          <ac:spMkLst>
            <pc:docMk/>
            <pc:sldMk cId="109857222" sldId="256"/>
            <ac:spMk id="34" creationId="{1849CA57-76BD-4CF2-80BA-D7A46A01B7B1}"/>
          </ac:spMkLst>
        </pc:spChg>
        <pc:spChg chg="add del">
          <ac:chgData name="Bhakti Palkar" userId="S::bhaktiraul@somaiya.edu::f3af05c8-a5ae-4c80-9021-3bc2364bd200" providerId="AD" clId="Web-{2435EBD2-9EC6-4284-8B77-90273D319F48}" dt="2022-09-12T05:07:48.488" v="47"/>
          <ac:spMkLst>
            <pc:docMk/>
            <pc:sldMk cId="109857222" sldId="256"/>
            <ac:spMk id="35" creationId="{973272FE-A474-4CAE-8CA2-BCC8B476C3F4}"/>
          </ac:spMkLst>
        </pc:spChg>
        <pc:spChg chg="add del">
          <ac:chgData name="Bhakti Palkar" userId="S::bhaktiraul@somaiya.edu::f3af05c8-a5ae-4c80-9021-3bc2364bd200" providerId="AD" clId="Web-{2435EBD2-9EC6-4284-8B77-90273D319F48}" dt="2022-09-12T05:07:48.488" v="47"/>
          <ac:spMkLst>
            <pc:docMk/>
            <pc:sldMk cId="109857222" sldId="256"/>
            <ac:spMk id="36" creationId="{E07981EA-05A6-437C-88D7-B377B92B031D}"/>
          </ac:spMkLst>
        </pc:spChg>
        <pc:spChg chg="add">
          <ac:chgData name="Bhakti Palkar" userId="S::bhaktiraul@somaiya.edu::f3af05c8-a5ae-4c80-9021-3bc2364bd200" providerId="AD" clId="Web-{2435EBD2-9EC6-4284-8B77-90273D319F48}" dt="2022-09-12T05:07:48.488" v="48"/>
          <ac:spMkLst>
            <pc:docMk/>
            <pc:sldMk cId="109857222" sldId="256"/>
            <ac:spMk id="38" creationId="{FFD48BC7-DC40-47DE-87EE-9F4B6ECB9ABB}"/>
          </ac:spMkLst>
        </pc:spChg>
        <pc:spChg chg="add">
          <ac:chgData name="Bhakti Palkar" userId="S::bhaktiraul@somaiya.edu::f3af05c8-a5ae-4c80-9021-3bc2364bd200" providerId="AD" clId="Web-{2435EBD2-9EC6-4284-8B77-90273D319F48}" dt="2022-09-12T05:07:48.488" v="48"/>
          <ac:spMkLst>
            <pc:docMk/>
            <pc:sldMk cId="109857222" sldId="256"/>
            <ac:spMk id="39" creationId="{E502BBC7-2C76-46F3-BC24-5985BC13DB88}"/>
          </ac:spMkLst>
        </pc:spChg>
        <pc:spChg chg="add">
          <ac:chgData name="Bhakti Palkar" userId="S::bhaktiraul@somaiya.edu::f3af05c8-a5ae-4c80-9021-3bc2364bd200" providerId="AD" clId="Web-{2435EBD2-9EC6-4284-8B77-90273D319F48}" dt="2022-09-12T05:07:48.488" v="48"/>
          <ac:spMkLst>
            <pc:docMk/>
            <pc:sldMk cId="109857222" sldId="256"/>
            <ac:spMk id="40" creationId="{C7F28D52-2A5F-4D23-81AE-7CB8B591C7AF}"/>
          </ac:spMkLst>
        </pc:spChg>
        <pc:spChg chg="add">
          <ac:chgData name="Bhakti Palkar" userId="S::bhaktiraul@somaiya.edu::f3af05c8-a5ae-4c80-9021-3bc2364bd200" providerId="AD" clId="Web-{2435EBD2-9EC6-4284-8B77-90273D319F48}" dt="2022-09-12T05:07:48.488" v="48"/>
          <ac:spMkLst>
            <pc:docMk/>
            <pc:sldMk cId="109857222" sldId="256"/>
            <ac:spMk id="41" creationId="{3629484E-3792-4B3D-89AD-7C8A1ED0E0D4}"/>
          </ac:spMkLst>
        </pc:spChg>
        <pc:picChg chg="add del">
          <ac:chgData name="Bhakti Palkar" userId="S::bhaktiraul@somaiya.edu::f3af05c8-a5ae-4c80-9021-3bc2364bd200" providerId="AD" clId="Web-{2435EBD2-9EC6-4284-8B77-90273D319F48}" dt="2022-09-12T05:07:09.565" v="29"/>
          <ac:picMkLst>
            <pc:docMk/>
            <pc:sldMk cId="109857222" sldId="256"/>
            <ac:picMk id="5" creationId="{6445A363-5E72-3D54-CC1F-CFE88ED01FDA}"/>
          </ac:picMkLst>
        </pc:picChg>
        <pc:picChg chg="add del">
          <ac:chgData name="Bhakti Palkar" userId="S::bhaktiraul@somaiya.edu::f3af05c8-a5ae-4c80-9021-3bc2364bd200" providerId="AD" clId="Web-{2435EBD2-9EC6-4284-8B77-90273D319F48}" dt="2022-09-12T05:07:17.159" v="35"/>
          <ac:picMkLst>
            <pc:docMk/>
            <pc:sldMk cId="109857222" sldId="256"/>
            <ac:picMk id="16" creationId="{BF833B46-0363-D18F-59FA-B83CD87082B3}"/>
          </ac:picMkLst>
        </pc:picChg>
        <pc:picChg chg="add del">
          <ac:chgData name="Bhakti Palkar" userId="S::bhaktiraul@somaiya.edu::f3af05c8-a5ae-4c80-9021-3bc2364bd200" providerId="AD" clId="Web-{2435EBD2-9EC6-4284-8B77-90273D319F48}" dt="2022-09-12T05:07:28.284" v="41"/>
          <ac:picMkLst>
            <pc:docMk/>
            <pc:sldMk cId="109857222" sldId="256"/>
            <ac:picMk id="19" creationId="{D8BA560D-4DD1-0051-95FA-C3984FE341DE}"/>
          </ac:picMkLst>
        </pc:picChg>
        <pc:cxnChg chg="add del">
          <ac:chgData name="Bhakti Palkar" userId="S::bhaktiraul@somaiya.edu::f3af05c8-a5ae-4c80-9021-3bc2364bd200" providerId="AD" clId="Web-{2435EBD2-9EC6-4284-8B77-90273D319F48}" dt="2022-09-12T05:07:28.284" v="41"/>
          <ac:cxnSpMkLst>
            <pc:docMk/>
            <pc:sldMk cId="109857222" sldId="256"/>
            <ac:cxnSpMk id="21" creationId="{BCDAEC91-5BCE-4B55-9CC0-43EF94CB734B}"/>
          </ac:cxnSpMkLst>
        </pc:cxnChg>
      </pc:sldChg>
      <pc:sldChg chg="addSp delSp modSp new mod setBg">
        <pc:chgData name="Bhakti Palkar" userId="S::bhaktiraul@somaiya.edu::f3af05c8-a5ae-4c80-9021-3bc2364bd200" providerId="AD" clId="Web-{2435EBD2-9EC6-4284-8B77-90273D319F48}" dt="2022-09-12T05:06:37.689" v="27"/>
        <pc:sldMkLst>
          <pc:docMk/>
          <pc:sldMk cId="1415320738" sldId="257"/>
        </pc:sldMkLst>
        <pc:spChg chg="mod">
          <ac:chgData name="Bhakti Palkar" userId="S::bhaktiraul@somaiya.edu::f3af05c8-a5ae-4c80-9021-3bc2364bd200" providerId="AD" clId="Web-{2435EBD2-9EC6-4284-8B77-90273D319F48}" dt="2022-09-12T05:06:37.689" v="27"/>
          <ac:spMkLst>
            <pc:docMk/>
            <pc:sldMk cId="1415320738" sldId="257"/>
            <ac:spMk id="2" creationId="{E7ECCC11-F079-C637-89E0-BED3AE18BA91}"/>
          </ac:spMkLst>
        </pc:spChg>
        <pc:spChg chg="add del mod">
          <ac:chgData name="Bhakti Palkar" userId="S::bhaktiraul@somaiya.edu::f3af05c8-a5ae-4c80-9021-3bc2364bd200" providerId="AD" clId="Web-{2435EBD2-9EC6-4284-8B77-90273D319F48}" dt="2022-09-12T05:06:37.689" v="27"/>
          <ac:spMkLst>
            <pc:docMk/>
            <pc:sldMk cId="1415320738" sldId="257"/>
            <ac:spMk id="3" creationId="{A0FD32BA-C7E9-582D-AF8C-10DCA22DD55A}"/>
          </ac:spMkLst>
        </pc:spChg>
        <pc:spChg chg="add del mod">
          <ac:chgData name="Bhakti Palkar" userId="S::bhaktiraul@somaiya.edu::f3af05c8-a5ae-4c80-9021-3bc2364bd200" providerId="AD" clId="Web-{2435EBD2-9EC6-4284-8B77-90273D319F48}" dt="2022-09-12T05:05:28.703" v="5"/>
          <ac:spMkLst>
            <pc:docMk/>
            <pc:sldMk cId="1415320738" sldId="257"/>
            <ac:spMk id="6" creationId="{051CF57D-9B3A-57DE-BF99-680558742CE7}"/>
          </ac:spMkLst>
        </pc:spChg>
        <pc:graphicFrameChg chg="add del mod ord modGraphic">
          <ac:chgData name="Bhakti Palkar" userId="S::bhaktiraul@somaiya.edu::f3af05c8-a5ae-4c80-9021-3bc2364bd200" providerId="AD" clId="Web-{2435EBD2-9EC6-4284-8B77-90273D319F48}" dt="2022-09-12T05:05:28.703" v="6"/>
          <ac:graphicFrameMkLst>
            <pc:docMk/>
            <pc:sldMk cId="1415320738" sldId="257"/>
            <ac:graphicFrameMk id="5" creationId="{CA9F79E7-56B2-DDA4-D6F5-F0AD6D52FBDD}"/>
          </ac:graphicFrameMkLst>
        </pc:graphicFrameChg>
        <pc:picChg chg="add">
          <ac:chgData name="Bhakti Palkar" userId="S::bhaktiraul@somaiya.edu::f3af05c8-a5ae-4c80-9021-3bc2364bd200" providerId="AD" clId="Web-{2435EBD2-9EC6-4284-8B77-90273D319F48}" dt="2022-09-12T05:06:37.689" v="27"/>
          <ac:picMkLst>
            <pc:docMk/>
            <pc:sldMk cId="1415320738" sldId="257"/>
            <ac:picMk id="7" creationId="{1152D0CF-E794-E95E-9AD1-52C614618A7B}"/>
          </ac:picMkLst>
        </pc:picChg>
        <pc:cxnChg chg="add">
          <ac:chgData name="Bhakti Palkar" userId="S::bhaktiraul@somaiya.edu::f3af05c8-a5ae-4c80-9021-3bc2364bd200" providerId="AD" clId="Web-{2435EBD2-9EC6-4284-8B77-90273D319F48}" dt="2022-09-12T05:06:37.689" v="27"/>
          <ac:cxnSpMkLst>
            <pc:docMk/>
            <pc:sldMk cId="1415320738" sldId="257"/>
            <ac:cxnSpMk id="9" creationId="{A7F400EE-A8A5-48AF-B4D6-291B52C6F0B0}"/>
          </ac:cxnSpMkLst>
        </pc:cxnChg>
      </pc:sldChg>
      <pc:sldChg chg="new">
        <pc:chgData name="Bhakti Palkar" userId="S::bhaktiraul@somaiya.edu::f3af05c8-a5ae-4c80-9021-3bc2364bd200" providerId="AD" clId="Web-{2435EBD2-9EC6-4284-8B77-90273D319F48}" dt="2022-09-12T05:08:01.801" v="49"/>
        <pc:sldMkLst>
          <pc:docMk/>
          <pc:sldMk cId="3998327519" sldId="258"/>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wmf"/><Relationship Id="rId4"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5" Type="http://schemas.openxmlformats.org/officeDocument/2006/relationships/image" Target="../media/image99.wmf"/><Relationship Id="rId4" Type="http://schemas.openxmlformats.org/officeDocument/2006/relationships/image" Target="../media/image9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5.wmf"/><Relationship Id="rId7" Type="http://schemas.openxmlformats.org/officeDocument/2006/relationships/image" Target="../media/image119.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7.wmf"/><Relationship Id="rId4" Type="http://schemas.openxmlformats.org/officeDocument/2006/relationships/image" Target="../media/image1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23.wmf"/><Relationship Id="rId4" Type="http://schemas.openxmlformats.org/officeDocument/2006/relationships/image" Target="../media/image13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23.wmf"/><Relationship Id="rId4" Type="http://schemas.openxmlformats.org/officeDocument/2006/relationships/image" Target="../media/image13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4" Type="http://schemas.openxmlformats.org/officeDocument/2006/relationships/image" Target="../media/image14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44.wmf"/><Relationship Id="rId1" Type="http://schemas.openxmlformats.org/officeDocument/2006/relationships/image" Target="../media/image138.wmf"/><Relationship Id="rId4" Type="http://schemas.openxmlformats.org/officeDocument/2006/relationships/image" Target="../media/image14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 Id="rId5" Type="http://schemas.openxmlformats.org/officeDocument/2006/relationships/image" Target="../media/image161.wmf"/><Relationship Id="rId4" Type="http://schemas.openxmlformats.org/officeDocument/2006/relationships/image" Target="../media/image16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5" Type="http://schemas.openxmlformats.org/officeDocument/2006/relationships/image" Target="../media/image166.wmf"/><Relationship Id="rId4" Type="http://schemas.openxmlformats.org/officeDocument/2006/relationships/image" Target="../media/image165.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5" Type="http://schemas.openxmlformats.org/officeDocument/2006/relationships/image" Target="../media/image171.wmf"/><Relationship Id="rId4" Type="http://schemas.openxmlformats.org/officeDocument/2006/relationships/image" Target="../media/image170.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2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1.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44.wmf"/><Relationship Id="rId1" Type="http://schemas.openxmlformats.org/officeDocument/2006/relationships/image" Target="../media/image243.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46.wmf"/><Relationship Id="rId1" Type="http://schemas.openxmlformats.org/officeDocument/2006/relationships/image" Target="../media/image245.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48.wmf"/><Relationship Id="rId1" Type="http://schemas.openxmlformats.org/officeDocument/2006/relationships/image" Target="../media/image247.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 Id="rId4" Type="http://schemas.openxmlformats.org/officeDocument/2006/relationships/image" Target="../media/image252.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5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89.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90.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9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92.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9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9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02F688-1809-40DD-87C9-220F6FA9A6BB}" type="datetimeFigureOut">
              <a:rPr lang="en-US" smtClean="0"/>
              <a:t>1/20/2025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56364A-898A-4293-88F2-80BF6452B33F}" type="slidenum">
              <a:rPr lang="en-US" smtClean="0"/>
              <a:t>‹#›</a:t>
            </a:fld>
            <a:endParaRPr lang="en-US"/>
          </a:p>
        </p:txBody>
      </p:sp>
    </p:spTree>
    <p:extLst>
      <p:ext uri="{BB962C8B-B14F-4D97-AF65-F5344CB8AC3E}">
        <p14:creationId xmlns:p14="http://schemas.microsoft.com/office/powerpoint/2010/main" val="344739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A1ED78-1B81-48F5-B316-D334618F6D6E}" type="slidenum">
              <a:rPr lang="en-US" altLang="en-US"/>
              <a:pPr/>
              <a:t>22</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0BAC213C-D575-43A5-8BE5-03D1AC48347D}" type="slidenum">
              <a:rPr lang="en-US" altLang="en-US" sz="1200" smtClean="0">
                <a:latin typeface="Arial" charset="0"/>
              </a:rPr>
              <a:pPr eaLnBrk="1" hangingPunct="1"/>
              <a:t>61</a:t>
            </a:fld>
            <a:endParaRPr lang="en-US" altLang="en-US" sz="1200" smtClean="0">
              <a:latin typeface="Arial"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43C6E25E-6BB9-4F6A-ACDA-C90D36F7C677}" type="slidenum">
              <a:rPr lang="en-US" altLang="en-US" sz="1200" smtClean="0">
                <a:latin typeface="Arial" charset="0"/>
              </a:rPr>
              <a:pPr eaLnBrk="1" hangingPunct="1"/>
              <a:t>62</a:t>
            </a:fld>
            <a:endParaRPr lang="en-US" altLang="en-US" sz="1200" smtClean="0">
              <a:latin typeface="Arial"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F27B73C5-051B-4EB3-82A3-33E509E080FA}" type="slidenum">
              <a:rPr lang="en-US" altLang="en-US" sz="1200" smtClean="0">
                <a:latin typeface="Arial" charset="0"/>
              </a:rPr>
              <a:pPr eaLnBrk="1" hangingPunct="1"/>
              <a:t>63</a:t>
            </a:fld>
            <a:endParaRPr lang="en-US" altLang="en-US" sz="1200" smtClean="0">
              <a:latin typeface="Arial"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3EED2F6F-5E51-439E-8F5D-720C4FDCF8B5}" type="slidenum">
              <a:rPr lang="en-US" altLang="en-US" sz="1200" smtClean="0">
                <a:latin typeface="Arial" charset="0"/>
              </a:rPr>
              <a:pPr eaLnBrk="1" hangingPunct="1"/>
              <a:t>64</a:t>
            </a:fld>
            <a:endParaRPr lang="en-US" altLang="en-US" sz="1200" smtClean="0">
              <a:latin typeface="Arial"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F8710C26-0421-41C8-A30C-9E29EBB3419F}" type="slidenum">
              <a:rPr lang="en-US" altLang="en-US" sz="1200" smtClean="0">
                <a:latin typeface="Arial" charset="0"/>
              </a:rPr>
              <a:pPr eaLnBrk="1" hangingPunct="1"/>
              <a:t>65</a:t>
            </a:fld>
            <a:endParaRPr lang="en-US" altLang="en-US" sz="1200" smtClean="0">
              <a:latin typeface="Arial"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6A4164D7-2D95-49B1-A599-49352956CFAD}" type="slidenum">
              <a:rPr lang="en-US" altLang="en-US" sz="1200" smtClean="0">
                <a:latin typeface="Arial" charset="0"/>
              </a:rPr>
              <a:pPr eaLnBrk="1" hangingPunct="1"/>
              <a:t>66</a:t>
            </a:fld>
            <a:endParaRPr lang="en-US" altLang="en-US" sz="1200" smtClean="0">
              <a:latin typeface="Arial"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5FBD423F-9635-4104-872E-B2D80A2EFBFE}" type="slidenum">
              <a:rPr lang="en-US" altLang="en-US" sz="1200" smtClean="0">
                <a:latin typeface="Arial" charset="0"/>
              </a:rPr>
              <a:pPr eaLnBrk="1" hangingPunct="1"/>
              <a:t>67</a:t>
            </a:fld>
            <a:endParaRPr lang="en-US" altLang="en-US" sz="1200" smtClean="0">
              <a:latin typeface="Arial"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9A4B9962-1C84-43BF-AD87-E8C29B9FE8E3}" type="slidenum">
              <a:rPr lang="en-US" altLang="en-US" sz="1200" smtClean="0">
                <a:latin typeface="Arial" charset="0"/>
              </a:rPr>
              <a:pPr eaLnBrk="1" hangingPunct="1"/>
              <a:t>68</a:t>
            </a:fld>
            <a:endParaRPr lang="en-US" altLang="en-US" sz="1200" smtClean="0">
              <a:latin typeface="Arial"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BF593C94-FE9A-496F-B8F3-F7BA2841BD75}" type="slidenum">
              <a:rPr lang="en-US" altLang="en-US" sz="1200" smtClean="0">
                <a:latin typeface="Arial" charset="0"/>
              </a:rPr>
              <a:pPr eaLnBrk="1" hangingPunct="1"/>
              <a:t>69</a:t>
            </a:fld>
            <a:endParaRPr lang="en-US" altLang="en-US" sz="1200" smtClean="0">
              <a:latin typeface="Arial"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F2D11364-54F0-4A5E-8F1F-30EE3447CA8A}" type="slidenum">
              <a:rPr lang="en-US" altLang="en-US" sz="1200" smtClean="0">
                <a:latin typeface="Arial" charset="0"/>
              </a:rPr>
              <a:pPr eaLnBrk="1" hangingPunct="1"/>
              <a:t>70</a:t>
            </a:fld>
            <a:endParaRPr lang="en-US" altLang="en-US" sz="1200" smtClean="0">
              <a:latin typeface="Arial" charset="0"/>
            </a:endParaRPr>
          </a:p>
        </p:txBody>
      </p:sp>
      <p:sp>
        <p:nvSpPr>
          <p:cNvPr id="11981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249C550B-355B-4E58-BBDD-DE95C377EBA5}" type="slidenum">
              <a:rPr lang="en-US" altLang="en-US" sz="1200">
                <a:latin typeface="Arial" charset="0"/>
              </a:rPr>
              <a:pPr algn="r" eaLnBrk="1" hangingPunct="1"/>
              <a:t>70</a:t>
            </a:fld>
            <a:endParaRPr lang="en-US" altLang="en-US" sz="1200">
              <a:latin typeface="Arial" charset="0"/>
            </a:endParaRPr>
          </a:p>
        </p:txBody>
      </p:sp>
      <p:sp>
        <p:nvSpPr>
          <p:cNvPr id="119812" name="Rectangle 2"/>
          <p:cNvSpPr>
            <a:spLocks noGrp="1" noRot="1" noChangeAspect="1" noChangeArrowheads="1" noTextEdit="1"/>
          </p:cNvSpPr>
          <p:nvPr>
            <p:ph type="sldImg"/>
          </p:nvPr>
        </p:nvSpPr>
        <p:spPr>
          <a:ln/>
        </p:spPr>
      </p:sp>
      <p:sp>
        <p:nvSpPr>
          <p:cNvPr id="1198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fld id="{D4C38E43-EA41-4453-9F10-80919E54A40F}" type="slidenum">
              <a:rPr lang="en-GB" altLang="en-US">
                <a:latin typeface="Arial" charset="0"/>
              </a:rPr>
              <a:pPr eaLnBrk="1" hangingPunct="1"/>
              <a:t>25</a:t>
            </a:fld>
            <a:endParaRPr lang="en-GB" altLang="en-US">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01B0046E-937B-49F8-A4DA-696E24A38B4C}" type="slidenum">
              <a:rPr lang="en-US" altLang="en-US" sz="1200" smtClean="0">
                <a:latin typeface="Arial" charset="0"/>
              </a:rPr>
              <a:pPr eaLnBrk="1" hangingPunct="1"/>
              <a:t>71</a:t>
            </a:fld>
            <a:endParaRPr lang="en-US" altLang="en-US" sz="1200" smtClean="0">
              <a:latin typeface="Arial" charset="0"/>
            </a:endParaRPr>
          </a:p>
        </p:txBody>
      </p:sp>
      <p:sp>
        <p:nvSpPr>
          <p:cNvPr id="12083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7CC5CB78-D6B0-43FD-935A-79340497E2E8}" type="slidenum">
              <a:rPr lang="en-US" altLang="en-US" sz="1200">
                <a:latin typeface="Arial" charset="0"/>
              </a:rPr>
              <a:pPr algn="r" eaLnBrk="1" hangingPunct="1"/>
              <a:t>71</a:t>
            </a:fld>
            <a:endParaRPr lang="en-US" altLang="en-US" sz="1200">
              <a:latin typeface="Arial" charset="0"/>
            </a:endParaRPr>
          </a:p>
        </p:txBody>
      </p:sp>
      <p:sp>
        <p:nvSpPr>
          <p:cNvPr id="120836" name="Rectangle 2"/>
          <p:cNvSpPr>
            <a:spLocks noGrp="1" noRot="1" noChangeAspect="1" noChangeArrowheads="1" noTextEdit="1"/>
          </p:cNvSpPr>
          <p:nvPr>
            <p:ph type="sldImg"/>
          </p:nvPr>
        </p:nvSpPr>
        <p:spPr>
          <a:ln/>
        </p:spPr>
      </p:sp>
      <p:sp>
        <p:nvSpPr>
          <p:cNvPr id="1208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85C6F27D-DA01-41F1-BC24-D0BDE3E8BA19}" type="slidenum">
              <a:rPr lang="en-US" altLang="en-US" sz="1200" smtClean="0">
                <a:latin typeface="Arial" charset="0"/>
              </a:rPr>
              <a:pPr eaLnBrk="1" hangingPunct="1"/>
              <a:t>72</a:t>
            </a:fld>
            <a:endParaRPr lang="en-US" altLang="en-US" sz="1200" smtClean="0">
              <a:latin typeface="Arial"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5AA438BF-7010-4F56-BFBF-CF09B0C05071}" type="slidenum">
              <a:rPr lang="en-US" altLang="en-US" sz="1200" smtClean="0">
                <a:latin typeface="Arial" charset="0"/>
              </a:rPr>
              <a:pPr eaLnBrk="1" hangingPunct="1"/>
              <a:t>73</a:t>
            </a:fld>
            <a:endParaRPr lang="en-US" altLang="en-US" sz="1200" smtClean="0">
              <a:latin typeface="Arial" charset="0"/>
            </a:endParaRPr>
          </a:p>
        </p:txBody>
      </p:sp>
      <p:sp>
        <p:nvSpPr>
          <p:cNvPr id="12288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00B4E7AD-E2F0-4FAE-9CA7-B6B5A98068CF}" type="slidenum">
              <a:rPr lang="en-US" altLang="en-US" sz="1200">
                <a:latin typeface="Arial" charset="0"/>
              </a:rPr>
              <a:pPr algn="r" eaLnBrk="1" hangingPunct="1"/>
              <a:t>73</a:t>
            </a:fld>
            <a:endParaRPr lang="en-US" altLang="en-US" sz="1200">
              <a:latin typeface="Arial" charset="0"/>
            </a:endParaRPr>
          </a:p>
        </p:txBody>
      </p:sp>
      <p:sp>
        <p:nvSpPr>
          <p:cNvPr id="122884" name="Rectangle 2"/>
          <p:cNvSpPr>
            <a:spLocks noGrp="1" noRot="1" noChangeAspect="1" noChangeArrowheads="1" noTextEdit="1"/>
          </p:cNvSpPr>
          <p:nvPr>
            <p:ph type="sldImg"/>
          </p:nvPr>
        </p:nvSpPr>
        <p:spPr>
          <a:ln/>
        </p:spPr>
      </p:sp>
      <p:sp>
        <p:nvSpPr>
          <p:cNvPr id="1228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7C97C34D-66DB-43E0-BBA0-DC644FC429AC}" type="slidenum">
              <a:rPr lang="en-US" altLang="en-US" sz="1200" smtClean="0">
                <a:latin typeface="Arial" charset="0"/>
              </a:rPr>
              <a:pPr eaLnBrk="1" hangingPunct="1"/>
              <a:t>74</a:t>
            </a:fld>
            <a:endParaRPr lang="en-US" altLang="en-US" sz="1200" smtClean="0">
              <a:latin typeface="Arial" charset="0"/>
            </a:endParaRPr>
          </a:p>
        </p:txBody>
      </p:sp>
      <p:sp>
        <p:nvSpPr>
          <p:cNvPr id="12390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A890DAC1-E012-4FD4-B37A-F917E8A0C371}" type="slidenum">
              <a:rPr lang="en-US" altLang="en-US" sz="1200">
                <a:latin typeface="Arial" charset="0"/>
              </a:rPr>
              <a:pPr algn="r" eaLnBrk="1" hangingPunct="1"/>
              <a:t>74</a:t>
            </a:fld>
            <a:endParaRPr lang="en-US" altLang="en-US" sz="1200">
              <a:latin typeface="Arial" charset="0"/>
            </a:endParaRPr>
          </a:p>
        </p:txBody>
      </p:sp>
      <p:sp>
        <p:nvSpPr>
          <p:cNvPr id="123908" name="Rectangle 2"/>
          <p:cNvSpPr>
            <a:spLocks noGrp="1" noRot="1" noChangeAspect="1" noChangeArrowheads="1" noTextEdit="1"/>
          </p:cNvSpPr>
          <p:nvPr>
            <p:ph type="sldImg"/>
          </p:nvPr>
        </p:nvSpPr>
        <p:spPr>
          <a:ln/>
        </p:spPr>
      </p:sp>
      <p:sp>
        <p:nvSpPr>
          <p:cNvPr id="1239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5FFA3BDC-CE98-436E-B44E-D201DF3CBF19}" type="slidenum">
              <a:rPr lang="en-US" altLang="en-US" sz="1200" smtClean="0">
                <a:latin typeface="Arial" charset="0"/>
              </a:rPr>
              <a:pPr eaLnBrk="1" hangingPunct="1"/>
              <a:t>75</a:t>
            </a:fld>
            <a:endParaRPr lang="en-US" altLang="en-US" sz="1200" smtClean="0">
              <a:latin typeface="Arial" charset="0"/>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F2018007-16BB-4902-9316-753ABAA029A0}" type="slidenum">
              <a:rPr lang="en-US" altLang="en-US" sz="1200">
                <a:latin typeface="Arial" charset="0"/>
              </a:rPr>
              <a:pPr algn="r" eaLnBrk="1" hangingPunct="1"/>
              <a:t>75</a:t>
            </a:fld>
            <a:endParaRPr lang="en-US" altLang="en-US" sz="1200">
              <a:latin typeface="Arial" charset="0"/>
            </a:endParaRPr>
          </a:p>
        </p:txBody>
      </p:sp>
      <p:sp>
        <p:nvSpPr>
          <p:cNvPr id="124932" name="Rectangle 2"/>
          <p:cNvSpPr>
            <a:spLocks noGrp="1" noRot="1" noChangeAspect="1" noChangeArrowheads="1" noTextEdit="1"/>
          </p:cNvSpPr>
          <p:nvPr>
            <p:ph type="sldImg"/>
          </p:nvPr>
        </p:nvSpPr>
        <p:spPr>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45CFFD9D-2D5A-4A17-BD10-07910AA29718}" type="slidenum">
              <a:rPr lang="en-US" altLang="en-US" sz="1200" smtClean="0">
                <a:latin typeface="Arial" charset="0"/>
              </a:rPr>
              <a:pPr eaLnBrk="1" hangingPunct="1"/>
              <a:t>76</a:t>
            </a:fld>
            <a:endParaRPr lang="en-US" altLang="en-US" sz="1200" smtClean="0">
              <a:latin typeface="Arial" charset="0"/>
            </a:endParaRPr>
          </a:p>
        </p:txBody>
      </p:sp>
      <p:sp>
        <p:nvSpPr>
          <p:cNvPr id="12595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3ABB944A-2C87-4ACF-B957-205132546E1F}" type="slidenum">
              <a:rPr lang="en-US" altLang="en-US" sz="1200">
                <a:latin typeface="Arial" charset="0"/>
              </a:rPr>
              <a:pPr algn="r" eaLnBrk="1" hangingPunct="1"/>
              <a:t>76</a:t>
            </a:fld>
            <a:endParaRPr lang="en-US" altLang="en-US" sz="1200">
              <a:latin typeface="Arial"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25137536-3441-40E1-BD94-76367E48AD64}" type="slidenum">
              <a:rPr lang="en-US" altLang="en-US" sz="1200" smtClean="0">
                <a:latin typeface="Arial" charset="0"/>
              </a:rPr>
              <a:pPr eaLnBrk="1" hangingPunct="1"/>
              <a:t>77</a:t>
            </a:fld>
            <a:endParaRPr lang="en-US" altLang="en-US" sz="1200" smtClean="0">
              <a:latin typeface="Arial" charset="0"/>
            </a:endParaRPr>
          </a:p>
        </p:txBody>
      </p:sp>
      <p:sp>
        <p:nvSpPr>
          <p:cNvPr id="12697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151F5F4A-B17F-493E-843B-03A323DBFB4F}" type="slidenum">
              <a:rPr lang="en-US" altLang="en-US" sz="1200">
                <a:latin typeface="Arial" charset="0"/>
              </a:rPr>
              <a:pPr algn="r" eaLnBrk="1" hangingPunct="1"/>
              <a:t>77</a:t>
            </a:fld>
            <a:endParaRPr lang="en-US" altLang="en-US" sz="1200">
              <a:latin typeface="Arial" charset="0"/>
            </a:endParaRPr>
          </a:p>
        </p:txBody>
      </p:sp>
      <p:sp>
        <p:nvSpPr>
          <p:cNvPr id="126980" name="Rectangle 2"/>
          <p:cNvSpPr>
            <a:spLocks noGrp="1" noRot="1" noChangeAspect="1" noChangeArrowheads="1" noTextEdit="1"/>
          </p:cNvSpPr>
          <p:nvPr>
            <p:ph type="sldImg"/>
          </p:nvPr>
        </p:nvSpPr>
        <p:spPr>
          <a:ln/>
        </p:spPr>
      </p:sp>
      <p:sp>
        <p:nvSpPr>
          <p:cNvPr id="1269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CD084F1D-ABE8-4260-8AE3-25688B6254AC}" type="slidenum">
              <a:rPr lang="en-US" altLang="en-US" sz="1200" smtClean="0">
                <a:latin typeface="Arial" charset="0"/>
              </a:rPr>
              <a:pPr eaLnBrk="1" hangingPunct="1"/>
              <a:t>78</a:t>
            </a:fld>
            <a:endParaRPr lang="en-US" altLang="en-US" sz="1200" smtClean="0">
              <a:latin typeface="Arial" charset="0"/>
            </a:endParaRPr>
          </a:p>
        </p:txBody>
      </p:sp>
      <p:sp>
        <p:nvSpPr>
          <p:cNvPr id="12800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5E5091E3-E688-42B2-8C0C-24E41269E381}" type="slidenum">
              <a:rPr lang="en-US" altLang="en-US" sz="1200">
                <a:latin typeface="Arial" charset="0"/>
              </a:rPr>
              <a:pPr algn="r" eaLnBrk="1" hangingPunct="1"/>
              <a:t>78</a:t>
            </a:fld>
            <a:endParaRPr lang="en-US" altLang="en-US" sz="1200">
              <a:latin typeface="Arial" charset="0"/>
            </a:endParaRPr>
          </a:p>
        </p:txBody>
      </p:sp>
      <p:sp>
        <p:nvSpPr>
          <p:cNvPr id="128004" name="Rectangle 2"/>
          <p:cNvSpPr>
            <a:spLocks noGrp="1" noRot="1" noChangeAspect="1" noChangeArrowheads="1" noTextEdit="1"/>
          </p:cNvSpPr>
          <p:nvPr>
            <p:ph type="sldImg"/>
          </p:nvPr>
        </p:nvSpPr>
        <p:spPr>
          <a:ln/>
        </p:spPr>
      </p:sp>
      <p:sp>
        <p:nvSpPr>
          <p:cNvPr id="1280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82A9803F-77CC-4226-86AF-8BFCB414B691}" type="slidenum">
              <a:rPr lang="en-US" altLang="en-US" sz="1200" smtClean="0">
                <a:latin typeface="Arial" charset="0"/>
              </a:rPr>
              <a:pPr eaLnBrk="1" hangingPunct="1"/>
              <a:t>79</a:t>
            </a:fld>
            <a:endParaRPr lang="en-US" altLang="en-US" sz="1200" smtClean="0">
              <a:latin typeface="Arial" charset="0"/>
            </a:endParaRPr>
          </a:p>
        </p:txBody>
      </p:sp>
      <p:sp>
        <p:nvSpPr>
          <p:cNvPr id="12902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3DA0BD9D-876D-44E5-AFD1-7900033A731C}" type="slidenum">
              <a:rPr lang="en-US" altLang="en-US" sz="1200">
                <a:latin typeface="Arial" charset="0"/>
              </a:rPr>
              <a:pPr algn="r" eaLnBrk="1" hangingPunct="1"/>
              <a:t>79</a:t>
            </a:fld>
            <a:endParaRPr lang="en-US" altLang="en-US" sz="1200">
              <a:latin typeface="Arial" charset="0"/>
            </a:endParaRPr>
          </a:p>
        </p:txBody>
      </p:sp>
      <p:sp>
        <p:nvSpPr>
          <p:cNvPr id="129028" name="Rectangle 2"/>
          <p:cNvSpPr>
            <a:spLocks noGrp="1" noRot="1" noChangeAspect="1" noChangeArrowheads="1" noTextEdit="1"/>
          </p:cNvSpPr>
          <p:nvPr>
            <p:ph type="sldImg"/>
          </p:nvPr>
        </p:nvSpPr>
        <p:spPr>
          <a:ln/>
        </p:spPr>
      </p:sp>
      <p:sp>
        <p:nvSpPr>
          <p:cNvPr id="1290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4C70716E-29D7-46CD-B6F5-687F923E8D6A}" type="slidenum">
              <a:rPr lang="en-US" altLang="en-US" sz="1200" smtClean="0">
                <a:latin typeface="Arial" charset="0"/>
              </a:rPr>
              <a:pPr eaLnBrk="1" hangingPunct="1"/>
              <a:t>80</a:t>
            </a:fld>
            <a:endParaRPr lang="en-US" altLang="en-US" sz="1200" smtClean="0">
              <a:latin typeface="Arial" charset="0"/>
            </a:endParaRPr>
          </a:p>
        </p:txBody>
      </p:sp>
      <p:sp>
        <p:nvSpPr>
          <p:cNvPr id="13005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r" eaLnBrk="1" hangingPunct="1"/>
            <a:fld id="{E7A6A3BB-F665-4D29-AE20-67BF4BA3CC0B}" type="slidenum">
              <a:rPr lang="en-US" altLang="en-US" sz="1200">
                <a:latin typeface="Arial" charset="0"/>
              </a:rPr>
              <a:pPr algn="r" eaLnBrk="1" hangingPunct="1"/>
              <a:t>80</a:t>
            </a:fld>
            <a:endParaRPr lang="en-US" altLang="en-US" sz="1200">
              <a:latin typeface="Arial" charset="0"/>
            </a:endParaRPr>
          </a:p>
        </p:txBody>
      </p:sp>
      <p:sp>
        <p:nvSpPr>
          <p:cNvPr id="130052" name="Rectangle 2"/>
          <p:cNvSpPr>
            <a:spLocks noGrp="1" noRot="1" noChangeAspect="1" noChangeArrowheads="1" noTextEdit="1"/>
          </p:cNvSpPr>
          <p:nvPr>
            <p:ph type="sldImg"/>
          </p:nvPr>
        </p:nvSpPr>
        <p:spPr>
          <a:ln/>
        </p:spPr>
      </p:sp>
      <p:sp>
        <p:nvSpPr>
          <p:cNvPr id="1300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381000" y="685800"/>
            <a:ext cx="6096000" cy="3429000"/>
          </a:xfrm>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02756" indent="-270291" eaLnBrk="0" hangingPunct="0">
              <a:defRPr>
                <a:solidFill>
                  <a:schemeClr val="tx1"/>
                </a:solidFill>
                <a:latin typeface="Arial" charset="0"/>
              </a:defRPr>
            </a:lvl2pPr>
            <a:lvl3pPr marL="1081164" indent="-216233" eaLnBrk="0" hangingPunct="0">
              <a:defRPr>
                <a:solidFill>
                  <a:schemeClr val="tx1"/>
                </a:solidFill>
                <a:latin typeface="Arial" charset="0"/>
              </a:defRPr>
            </a:lvl3pPr>
            <a:lvl4pPr marL="1513629" indent="-216233" eaLnBrk="0" hangingPunct="0">
              <a:defRPr>
                <a:solidFill>
                  <a:schemeClr val="tx1"/>
                </a:solidFill>
                <a:latin typeface="Arial" charset="0"/>
              </a:defRPr>
            </a:lvl4pPr>
            <a:lvl5pPr marL="1946095" indent="-216233" eaLnBrk="0" hangingPunct="0">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pPr eaLnBrk="1" hangingPunct="1"/>
            <a:fld id="{66D5FF9A-D327-4A33-BBC2-0A2E5EBA21E5}" type="slidenum">
              <a:rPr lang="en-US" altLang="en-US" smtClean="0"/>
              <a:pPr eaLnBrk="1" hangingPunct="1"/>
              <a:t>49</a:t>
            </a:fld>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8367D7B3-CC73-46FA-8FD4-75158D403350}" type="slidenum">
              <a:rPr lang="en-US" altLang="en-US" sz="1200" smtClean="0">
                <a:latin typeface="Arial" charset="0"/>
              </a:rPr>
              <a:pPr eaLnBrk="1" hangingPunct="1"/>
              <a:t>81</a:t>
            </a:fld>
            <a:endParaRPr lang="en-US" altLang="en-US" sz="1200" smtClean="0">
              <a:latin typeface="Arial"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2EEFDA37-26EE-494E-A2D3-6868C6D22006}" type="slidenum">
              <a:rPr lang="en-US" altLang="en-US" sz="1200">
                <a:latin typeface="Arial" charset="0"/>
              </a:rPr>
              <a:pPr/>
              <a:t>85</a:t>
            </a:fld>
            <a:endParaRPr lang="en-US" altLang="en-US" sz="120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3EE6F54B-FDF1-4F42-BC45-57D24FE50DA4}" type="slidenum">
              <a:rPr lang="en-US" altLang="en-US" sz="1200">
                <a:latin typeface="Arial" charset="0"/>
              </a:rPr>
              <a:pPr/>
              <a:t>86</a:t>
            </a:fld>
            <a:endParaRPr lang="en-US" altLang="en-US" sz="120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4F0AB86F-B673-40EA-8856-5277721B43AF}" type="slidenum">
              <a:rPr lang="en-US" altLang="en-US" sz="1200">
                <a:latin typeface="Arial" charset="0"/>
              </a:rPr>
              <a:pPr/>
              <a:t>87</a:t>
            </a:fld>
            <a:endParaRPr lang="en-US" altLang="en-US" sz="120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DB281F9A-4482-45B7-A269-350B2F582249}" type="slidenum">
              <a:rPr lang="en-US" altLang="en-US" sz="1200">
                <a:latin typeface="Arial" charset="0"/>
              </a:rPr>
              <a:pPr/>
              <a:t>88</a:t>
            </a:fld>
            <a:endParaRPr lang="en-US" altLang="en-US" sz="120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4F524696-C50C-4559-8429-F45681DD8747}" type="slidenum">
              <a:rPr lang="en-US" altLang="en-US" sz="1200">
                <a:latin typeface="Arial" charset="0"/>
              </a:rPr>
              <a:pPr/>
              <a:t>89</a:t>
            </a:fld>
            <a:endParaRPr lang="en-US" altLang="en-US" sz="120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86444906-D58C-447D-9E3D-2CDA8306EE70}" type="slidenum">
              <a:rPr lang="en-US" altLang="en-US" sz="1200">
                <a:latin typeface="Arial" charset="0"/>
              </a:rPr>
              <a:pPr/>
              <a:t>106</a:t>
            </a:fld>
            <a:endParaRPr lang="en-US" altLang="en-US" sz="1200">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AC64C6B9-3FD5-4219-B354-6F26B728C839}" type="slidenum">
              <a:rPr lang="en-US" altLang="en-US" sz="1200">
                <a:latin typeface="Arial" charset="0"/>
              </a:rPr>
              <a:pPr/>
              <a:t>107</a:t>
            </a:fld>
            <a:endParaRPr lang="en-US" altLang="en-US" sz="120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94243952-624E-4E77-A670-8A6E6C070B41}" type="slidenum">
              <a:rPr lang="en-US" altLang="en-US" sz="1200">
                <a:latin typeface="Arial" charset="0"/>
              </a:rPr>
              <a:pPr/>
              <a:t>108</a:t>
            </a:fld>
            <a:endParaRPr lang="en-US" altLang="en-US" sz="1200">
              <a:latin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40CE04C9-63EB-45EC-B914-E34856FF2858}" type="slidenum">
              <a:rPr lang="en-US" altLang="en-US" sz="1200">
                <a:latin typeface="Arial" charset="0"/>
              </a:rPr>
              <a:pPr/>
              <a:t>109</a:t>
            </a:fld>
            <a:endParaRPr lang="en-US" altLang="en-US" sz="120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C78ED314-93E1-4BED-B78D-8C94D3DBDF4F}" type="slidenum">
              <a:rPr lang="en-US" altLang="en-US" sz="1200" smtClean="0">
                <a:latin typeface="Arial" charset="0"/>
              </a:rPr>
              <a:pPr eaLnBrk="1" hangingPunct="1"/>
              <a:t>55</a:t>
            </a:fld>
            <a:endParaRPr lang="en-US" altLang="en-US" sz="1200" smtClean="0">
              <a:latin typeface="Arial"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80D5975D-32C9-4C64-A095-696489340A67}" type="slidenum">
              <a:rPr lang="en-US" altLang="en-US" sz="1200">
                <a:latin typeface="Arial" charset="0"/>
              </a:rPr>
              <a:pPr/>
              <a:t>110</a:t>
            </a:fld>
            <a:endParaRPr lang="en-US" altLang="en-US" sz="1200">
              <a:latin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9627D2B6-0504-47E7-94B0-173B8A26D221}" type="slidenum">
              <a:rPr lang="en-US" altLang="en-US" sz="1200">
                <a:latin typeface="Arial" charset="0"/>
              </a:rPr>
              <a:pPr/>
              <a:t>111</a:t>
            </a:fld>
            <a:endParaRPr lang="en-US" altLang="en-US" sz="1200">
              <a:latin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32895313-8CA2-4FEB-9B22-DAC27582CD18}" type="slidenum">
              <a:rPr lang="en-US" altLang="en-US" sz="1200">
                <a:latin typeface="Arial" charset="0"/>
              </a:rPr>
              <a:pPr/>
              <a:t>112</a:t>
            </a:fld>
            <a:endParaRPr lang="en-US" altLang="en-US" sz="1200">
              <a:latin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AAD3FC0B-039E-477E-A1F6-2576F552E2F8}" type="slidenum">
              <a:rPr lang="en-US" altLang="en-US" sz="1200">
                <a:latin typeface="Arial" charset="0"/>
              </a:rPr>
              <a:pPr/>
              <a:t>113</a:t>
            </a:fld>
            <a:endParaRPr lang="en-US" altLang="en-US" sz="1200">
              <a:latin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fld id="{5F0B08C1-8279-42DF-8D3D-B36D7A3EE8B9}" type="slidenum">
              <a:rPr lang="en-US" altLang="en-US" sz="1200">
                <a:latin typeface="Arial" charset="0"/>
              </a:rPr>
              <a:pPr/>
              <a:t>114</a:t>
            </a:fld>
            <a:endParaRPr lang="en-US" altLang="en-US" sz="1200">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7B02F-35A1-475F-8542-99CB51C2E400}" type="slidenum">
              <a:rPr lang="en-US" altLang="en-US"/>
              <a:pPr/>
              <a:t>128</a:t>
            </a:fld>
            <a:endParaRPr lang="en-US" altLang="en-US"/>
          </a:p>
        </p:txBody>
      </p:sp>
      <p:sp>
        <p:nvSpPr>
          <p:cNvPr id="1329154" name="Rectangle 2"/>
          <p:cNvSpPr>
            <a:spLocks noGrp="1" noRot="1" noChangeAspect="1" noChangeArrowheads="1" noTextEdit="1"/>
          </p:cNvSpPr>
          <p:nvPr>
            <p:ph type="sldImg"/>
          </p:nvPr>
        </p:nvSpPr>
        <p:spPr>
          <a:ln/>
        </p:spPr>
      </p:sp>
      <p:sp>
        <p:nvSpPr>
          <p:cNvPr id="132915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FDAEDB-0145-4911-B834-88A136C2173D}" type="slidenum">
              <a:rPr lang="en-US" altLang="en-US"/>
              <a:pPr/>
              <a:t>136</a:t>
            </a:fld>
            <a:endParaRPr lang="en-US" altLang="en-US"/>
          </a:p>
        </p:txBody>
      </p:sp>
      <p:sp>
        <p:nvSpPr>
          <p:cNvPr id="1405954" name="Rectangle 2"/>
          <p:cNvSpPr>
            <a:spLocks noGrp="1" noRot="1" noChangeAspect="1" noChangeArrowheads="1" noTextEdit="1"/>
          </p:cNvSpPr>
          <p:nvPr>
            <p:ph type="sldImg"/>
          </p:nvPr>
        </p:nvSpPr>
        <p:spPr>
          <a:ln/>
        </p:spPr>
      </p:sp>
      <p:sp>
        <p:nvSpPr>
          <p:cNvPr id="140595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8F2C6E-7E62-4323-8B2C-CF8627BAA000}" type="slidenum">
              <a:rPr lang="en-US" altLang="en-US"/>
              <a:pPr/>
              <a:t>137</a:t>
            </a:fld>
            <a:endParaRPr lang="en-US" altLang="en-US"/>
          </a:p>
        </p:txBody>
      </p:sp>
      <p:sp>
        <p:nvSpPr>
          <p:cNvPr id="1406978" name="Rectangle 2"/>
          <p:cNvSpPr>
            <a:spLocks noGrp="1" noRot="1" noChangeAspect="1" noChangeArrowheads="1" noTextEdit="1"/>
          </p:cNvSpPr>
          <p:nvPr>
            <p:ph type="sldImg"/>
          </p:nvPr>
        </p:nvSpPr>
        <p:spPr>
          <a:ln/>
        </p:spPr>
      </p:sp>
      <p:sp>
        <p:nvSpPr>
          <p:cNvPr id="140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4F6C8C-C385-4779-922E-5C8845FB17E0}" type="slidenum">
              <a:rPr lang="en-US" altLang="en-US"/>
              <a:pPr/>
              <a:t>138</a:t>
            </a:fld>
            <a:endParaRPr lang="en-US" altLang="en-US"/>
          </a:p>
        </p:txBody>
      </p:sp>
      <p:sp>
        <p:nvSpPr>
          <p:cNvPr id="1408002" name="Rectangle 2"/>
          <p:cNvSpPr>
            <a:spLocks noGrp="1" noRot="1" noChangeAspect="1" noChangeArrowheads="1" noTextEdit="1"/>
          </p:cNvSpPr>
          <p:nvPr>
            <p:ph type="sldImg"/>
          </p:nvPr>
        </p:nvSpPr>
        <p:spPr>
          <a:ln/>
        </p:spPr>
      </p:sp>
      <p:sp>
        <p:nvSpPr>
          <p:cNvPr id="14080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2A425C-290B-4F74-B46C-E63099499AB5}" type="slidenum">
              <a:rPr lang="en-US" altLang="en-US"/>
              <a:pPr/>
              <a:t>139</a:t>
            </a:fld>
            <a:endParaRPr lang="en-US" altLang="en-US"/>
          </a:p>
        </p:txBody>
      </p:sp>
      <p:sp>
        <p:nvSpPr>
          <p:cNvPr id="1413122" name="Rectangle 2"/>
          <p:cNvSpPr>
            <a:spLocks noGrp="1" noRot="1" noChangeAspect="1" noChangeArrowheads="1" noTextEdit="1"/>
          </p:cNvSpPr>
          <p:nvPr>
            <p:ph type="sldImg"/>
          </p:nvPr>
        </p:nvSpPr>
        <p:spPr>
          <a:ln/>
        </p:spPr>
      </p:sp>
      <p:sp>
        <p:nvSpPr>
          <p:cNvPr id="14131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B82FDAED-225A-47C5-857D-09777802B63C}" type="slidenum">
              <a:rPr lang="en-US" altLang="en-US" sz="1200" smtClean="0">
                <a:latin typeface="Arial" charset="0"/>
              </a:rPr>
              <a:pPr eaLnBrk="1" hangingPunct="1"/>
              <a:t>56</a:t>
            </a:fld>
            <a:endParaRPr lang="en-US" altLang="en-US" sz="1200" smtClean="0">
              <a:latin typeface="Arial"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60432-1BFA-4DE7-B9E3-004053F9DAB2}" type="slidenum">
              <a:rPr lang="en-US" altLang="en-US"/>
              <a:pPr/>
              <a:t>140</a:t>
            </a:fld>
            <a:endParaRPr lang="en-US" altLang="en-US"/>
          </a:p>
        </p:txBody>
      </p:sp>
      <p:sp>
        <p:nvSpPr>
          <p:cNvPr id="1414146" name="Rectangle 2"/>
          <p:cNvSpPr>
            <a:spLocks noGrp="1" noRot="1" noChangeAspect="1" noChangeArrowheads="1" noTextEdit="1"/>
          </p:cNvSpPr>
          <p:nvPr>
            <p:ph type="sldImg"/>
          </p:nvPr>
        </p:nvSpPr>
        <p:spPr>
          <a:ln/>
        </p:spPr>
      </p:sp>
      <p:sp>
        <p:nvSpPr>
          <p:cNvPr id="14141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0F6435-F51F-430D-814B-04538F7C91DE}" type="slidenum">
              <a:rPr lang="en-US" altLang="en-US"/>
              <a:pPr/>
              <a:t>141</a:t>
            </a:fld>
            <a:endParaRPr lang="en-US" altLang="en-US"/>
          </a:p>
        </p:txBody>
      </p:sp>
      <p:sp>
        <p:nvSpPr>
          <p:cNvPr id="1415170" name="Rectangle 2"/>
          <p:cNvSpPr>
            <a:spLocks noGrp="1" noRot="1" noChangeAspect="1" noChangeArrowheads="1" noTextEdit="1"/>
          </p:cNvSpPr>
          <p:nvPr>
            <p:ph type="sldImg"/>
          </p:nvPr>
        </p:nvSpPr>
        <p:spPr>
          <a:ln/>
        </p:spPr>
      </p:sp>
      <p:sp>
        <p:nvSpPr>
          <p:cNvPr id="141517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48CC89-BE28-4259-B39E-4AD1074E2180}" type="slidenum">
              <a:rPr lang="en-US" altLang="en-US"/>
              <a:pPr/>
              <a:t>142</a:t>
            </a:fld>
            <a:endParaRPr lang="en-US" altLang="en-US"/>
          </a:p>
        </p:txBody>
      </p:sp>
      <p:sp>
        <p:nvSpPr>
          <p:cNvPr id="1416194" name="Rectangle 2"/>
          <p:cNvSpPr>
            <a:spLocks noGrp="1" noRot="1" noChangeAspect="1" noChangeArrowheads="1" noTextEdit="1"/>
          </p:cNvSpPr>
          <p:nvPr>
            <p:ph type="sldImg"/>
          </p:nvPr>
        </p:nvSpPr>
        <p:spPr>
          <a:ln/>
        </p:spPr>
      </p:sp>
      <p:sp>
        <p:nvSpPr>
          <p:cNvPr id="141619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AE0AA-C9A5-4F43-9693-FAF42C9D8CE4}" type="slidenum">
              <a:rPr lang="en-US" altLang="en-US"/>
              <a:pPr/>
              <a:t>143</a:t>
            </a:fld>
            <a:endParaRPr lang="en-US" altLang="en-US"/>
          </a:p>
        </p:txBody>
      </p:sp>
      <p:sp>
        <p:nvSpPr>
          <p:cNvPr id="1417218" name="Rectangle 2"/>
          <p:cNvSpPr>
            <a:spLocks noGrp="1" noRot="1" noChangeAspect="1" noChangeArrowheads="1" noTextEdit="1"/>
          </p:cNvSpPr>
          <p:nvPr>
            <p:ph type="sldImg"/>
          </p:nvPr>
        </p:nvSpPr>
        <p:spPr>
          <a:ln/>
        </p:spPr>
      </p:sp>
      <p:sp>
        <p:nvSpPr>
          <p:cNvPr id="141721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A93590-6166-4D7E-B0E9-5BA3BC86612F}" type="slidenum">
              <a:rPr lang="en-US" altLang="en-US"/>
              <a:pPr/>
              <a:t>144</a:t>
            </a:fld>
            <a:endParaRPr lang="en-US" altLang="en-US"/>
          </a:p>
        </p:txBody>
      </p:sp>
      <p:sp>
        <p:nvSpPr>
          <p:cNvPr id="1418242" name="Rectangle 2"/>
          <p:cNvSpPr>
            <a:spLocks noGrp="1" noRot="1" noChangeAspect="1" noChangeArrowheads="1" noTextEdit="1"/>
          </p:cNvSpPr>
          <p:nvPr>
            <p:ph type="sldImg"/>
          </p:nvPr>
        </p:nvSpPr>
        <p:spPr>
          <a:ln/>
        </p:spPr>
      </p:sp>
      <p:sp>
        <p:nvSpPr>
          <p:cNvPr id="141824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B437FE1B-36EA-45BC-B2C1-EB38F597581E}" type="slidenum">
              <a:rPr lang="en-US" altLang="en-US" sz="1200" smtClean="0">
                <a:latin typeface="Arial" charset="0"/>
              </a:rPr>
              <a:pPr eaLnBrk="1" hangingPunct="1"/>
              <a:t>57</a:t>
            </a:fld>
            <a:endParaRPr lang="en-US" altLang="en-US" sz="1200" smtClean="0">
              <a:latin typeface="Arial"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4B851619-FB36-4C2B-97CF-981A54C917E0}" type="slidenum">
              <a:rPr lang="en-US" altLang="en-US" sz="1200" smtClean="0">
                <a:latin typeface="Arial" charset="0"/>
              </a:rPr>
              <a:pPr eaLnBrk="1" hangingPunct="1"/>
              <a:t>58</a:t>
            </a:fld>
            <a:endParaRPr lang="en-US" altLang="en-US" sz="1200" smtClean="0">
              <a:latin typeface="Arial"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BEF403B1-720D-414E-9F6A-28B2B5F76B3E}" type="slidenum">
              <a:rPr lang="en-US" altLang="en-US" sz="1200" smtClean="0">
                <a:latin typeface="Arial" charset="0"/>
              </a:rPr>
              <a:pPr eaLnBrk="1" hangingPunct="1"/>
              <a:t>59</a:t>
            </a:fld>
            <a:endParaRPr lang="en-US" altLang="en-US" sz="1200" smtClean="0">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fld id="{EB35396D-4713-47EB-9661-C1583B08369E}" type="slidenum">
              <a:rPr lang="en-US" altLang="en-US" sz="1200" smtClean="0">
                <a:latin typeface="Arial" charset="0"/>
              </a:rPr>
              <a:pPr eaLnBrk="1" hangingPunct="1"/>
              <a:t>60</a:t>
            </a:fld>
            <a:endParaRPr lang="en-US" altLang="en-US" sz="1200" smtClean="0">
              <a:latin typeface="Arial"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66555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6244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6244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600201"/>
            <a:ext cx="10972800" cy="4525963"/>
          </a:xfrm>
        </p:spPr>
        <p:txBody>
          <a:bodyPr/>
          <a:lstStyle/>
          <a:p>
            <a:pPr lvl="0"/>
            <a:endParaRPr lang="en-US" noProof="0" smtClean="0"/>
          </a:p>
        </p:txBody>
      </p:sp>
    </p:spTree>
    <p:extLst>
      <p:ext uri="{BB962C8B-B14F-4D97-AF65-F5344CB8AC3E}">
        <p14:creationId xmlns:p14="http://schemas.microsoft.com/office/powerpoint/2010/main" val="56396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4219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98289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0474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6CE7D5-CF57-46EF-B807-FDD0502418D4}" type="datetimeFigureOut">
              <a:rPr lang="en-US" smtClean="0"/>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6344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6CE7D5-CF57-46EF-B807-FDD0502418D4}" type="datetimeFigureOut">
              <a:rPr lang="en-US" smtClean="0"/>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15257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5473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92035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726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1/20/2025</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7667706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7.wmf"/><Relationship Id="rId5" Type="http://schemas.openxmlformats.org/officeDocument/2006/relationships/oleObject" Target="../embeddings/oleObject14.bin"/><Relationship Id="rId4" Type="http://schemas.openxmlformats.org/officeDocument/2006/relationships/image" Target="../media/image16.wmf"/></Relationships>
</file>

<file path=ppt/slides/_rels/slide1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microsoft.com/office/2007/relationships/hdphoto" Target="../media/hdphoto27.wdp"/><Relationship Id="rId7" Type="http://schemas.openxmlformats.org/officeDocument/2006/relationships/image" Target="../media/image221.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02.xml.rels><?xml version="1.0" encoding="UTF-8" standalone="yes"?>
<Relationships xmlns="http://schemas.openxmlformats.org/package/2006/relationships"><Relationship Id="rId8" Type="http://schemas.openxmlformats.org/officeDocument/2006/relationships/image" Target="../media/image225.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4.png"/><Relationship Id="rId11" Type="http://schemas.microsoft.com/office/2007/relationships/hdphoto" Target="../media/hdphoto32.wdp"/><Relationship Id="rId5" Type="http://schemas.microsoft.com/office/2007/relationships/hdphoto" Target="../media/hdphoto29.wdp"/><Relationship Id="rId10" Type="http://schemas.openxmlformats.org/officeDocument/2006/relationships/image" Target="../media/image226.png"/><Relationship Id="rId4" Type="http://schemas.openxmlformats.org/officeDocument/2006/relationships/image" Target="../media/image223.png"/><Relationship Id="rId9" Type="http://schemas.microsoft.com/office/2007/relationships/hdphoto" Target="../media/hdphoto31.wdp"/></Relationships>
</file>

<file path=ppt/slides/_rels/slide103.xml.rels><?xml version="1.0" encoding="UTF-8" standalone="yes"?>
<Relationships xmlns="http://schemas.openxmlformats.org/package/2006/relationships"><Relationship Id="rId3" Type="http://schemas.microsoft.com/office/2007/relationships/hdphoto" Target="../media/hdphoto33.wdp"/><Relationship Id="rId7" Type="http://schemas.microsoft.com/office/2007/relationships/hdphoto" Target="../media/hdphoto35.wdp"/><Relationship Id="rId2"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29.png"/><Relationship Id="rId5" Type="http://schemas.microsoft.com/office/2007/relationships/hdphoto" Target="../media/hdphoto34.wdp"/><Relationship Id="rId4" Type="http://schemas.openxmlformats.org/officeDocument/2006/relationships/image" Target="../media/image228.png"/></Relationships>
</file>

<file path=ppt/slides/_rels/slide104.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230.png"/><Relationship Id="rId1" Type="http://schemas.openxmlformats.org/officeDocument/2006/relationships/slideLayout" Target="../slideLayouts/slideLayout2.xml"/><Relationship Id="rId5" Type="http://schemas.microsoft.com/office/2007/relationships/hdphoto" Target="../media/hdphoto37.wdp"/><Relationship Id="rId4" Type="http://schemas.openxmlformats.org/officeDocument/2006/relationships/image" Target="../media/image231.png"/></Relationships>
</file>

<file path=ppt/slides/_rels/slide105.xml.rels><?xml version="1.0" encoding="UTF-8" standalone="yes"?>
<Relationships xmlns="http://schemas.openxmlformats.org/package/2006/relationships"><Relationship Id="rId8" Type="http://schemas.openxmlformats.org/officeDocument/2006/relationships/image" Target="../media/image235.png"/><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4.png"/><Relationship Id="rId11" Type="http://schemas.microsoft.com/office/2007/relationships/hdphoto" Target="../media/hdphoto42.wdp"/><Relationship Id="rId5" Type="http://schemas.microsoft.com/office/2007/relationships/hdphoto" Target="../media/hdphoto39.wdp"/><Relationship Id="rId10" Type="http://schemas.openxmlformats.org/officeDocument/2006/relationships/image" Target="../media/image236.png"/><Relationship Id="rId4" Type="http://schemas.openxmlformats.org/officeDocument/2006/relationships/image" Target="../media/image233.png"/><Relationship Id="rId9" Type="http://schemas.microsoft.com/office/2007/relationships/hdphoto" Target="../media/hdphoto41.wdp"/></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38.wmf"/><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150.bin"/><Relationship Id="rId5" Type="http://schemas.openxmlformats.org/officeDocument/2006/relationships/image" Target="../media/image237.wmf"/><Relationship Id="rId4" Type="http://schemas.openxmlformats.org/officeDocument/2006/relationships/oleObject" Target="../embeddings/oleObject149.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40.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152.bin"/><Relationship Id="rId5" Type="http://schemas.openxmlformats.org/officeDocument/2006/relationships/image" Target="../media/image239.wmf"/><Relationship Id="rId4" Type="http://schemas.openxmlformats.org/officeDocument/2006/relationships/oleObject" Target="../embeddings/oleObject151.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242.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154.bin"/><Relationship Id="rId5" Type="http://schemas.openxmlformats.org/officeDocument/2006/relationships/image" Target="../media/image241.wmf"/><Relationship Id="rId4" Type="http://schemas.openxmlformats.org/officeDocument/2006/relationships/oleObject" Target="../embeddings/oleObject153.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6.bin"/><Relationship Id="rId4" Type="http://schemas.openxmlformats.org/officeDocument/2006/relationships/image" Target="../media/image18.wmf"/></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244.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156.bin"/><Relationship Id="rId5" Type="http://schemas.openxmlformats.org/officeDocument/2006/relationships/image" Target="../media/image243.wmf"/><Relationship Id="rId4" Type="http://schemas.openxmlformats.org/officeDocument/2006/relationships/oleObject" Target="../embeddings/oleObject155.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246.w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158.bin"/><Relationship Id="rId5" Type="http://schemas.openxmlformats.org/officeDocument/2006/relationships/image" Target="../media/image245.wmf"/><Relationship Id="rId4" Type="http://schemas.openxmlformats.org/officeDocument/2006/relationships/oleObject" Target="../embeddings/oleObject157.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248.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160.bin"/><Relationship Id="rId5" Type="http://schemas.openxmlformats.org/officeDocument/2006/relationships/image" Target="../media/image247.wmf"/><Relationship Id="rId4" Type="http://schemas.openxmlformats.org/officeDocument/2006/relationships/oleObject" Target="../embeddings/oleObject159.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notesSlide" Target="../notesSlides/notesSlide43.xml"/><Relationship Id="rId7" Type="http://schemas.openxmlformats.org/officeDocument/2006/relationships/image" Target="../media/image250.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162.bin"/><Relationship Id="rId11" Type="http://schemas.openxmlformats.org/officeDocument/2006/relationships/image" Target="../media/image252.wmf"/><Relationship Id="rId5" Type="http://schemas.openxmlformats.org/officeDocument/2006/relationships/image" Target="../media/image249.wmf"/><Relationship Id="rId10" Type="http://schemas.openxmlformats.org/officeDocument/2006/relationships/oleObject" Target="../embeddings/oleObject164.bin"/><Relationship Id="rId4" Type="http://schemas.openxmlformats.org/officeDocument/2006/relationships/oleObject" Target="../embeddings/oleObject161.bin"/><Relationship Id="rId9" Type="http://schemas.openxmlformats.org/officeDocument/2006/relationships/image" Target="../media/image251.wm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image" Target="../media/image253.wmf"/><Relationship Id="rId4" Type="http://schemas.openxmlformats.org/officeDocument/2006/relationships/oleObject" Target="../embeddings/oleObject165.bin"/></Relationships>
</file>

<file path=ppt/slides/_rels/slide11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11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1.wmf"/><Relationship Id="rId5" Type="http://schemas.openxmlformats.org/officeDocument/2006/relationships/oleObject" Target="../embeddings/oleObject18.bin"/><Relationship Id="rId4" Type="http://schemas.openxmlformats.org/officeDocument/2006/relationships/image" Target="../media/image20.wmf"/></Relationships>
</file>

<file path=ppt/slides/_rels/slide12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7.png"/><Relationship Id="rId4" Type="http://schemas.openxmlformats.org/officeDocument/2006/relationships/image" Target="../media/image276.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20.bin"/><Relationship Id="rId4" Type="http://schemas.openxmlformats.org/officeDocument/2006/relationships/image" Target="../media/image22.wmf"/></Relationships>
</file>

<file path=ppt/slides/_rels/slide130.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6.xml"/><Relationship Id="rId5" Type="http://schemas.openxmlformats.org/officeDocument/2006/relationships/image" Target="../media/image286.png"/><Relationship Id="rId4" Type="http://schemas.openxmlformats.org/officeDocument/2006/relationships/image" Target="../media/image285.png"/></Relationships>
</file>

<file path=ppt/slides/_rels/slide13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289.wmf"/><Relationship Id="rId4" Type="http://schemas.openxmlformats.org/officeDocument/2006/relationships/oleObject" Target="../embeddings/oleObject166.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290.wmf"/><Relationship Id="rId4" Type="http://schemas.openxmlformats.org/officeDocument/2006/relationships/oleObject" Target="../embeddings/oleObject167.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291.wmf"/><Relationship Id="rId4" Type="http://schemas.openxmlformats.org/officeDocument/2006/relationships/oleObject" Target="../embeddings/oleObject168.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292.wmf"/><Relationship Id="rId4" Type="http://schemas.openxmlformats.org/officeDocument/2006/relationships/oleObject" Target="../embeddings/oleObject169.bin"/></Relationships>
</file>

<file path=ppt/slides/_rels/slide1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6.wmf"/><Relationship Id="rId5" Type="http://schemas.openxmlformats.org/officeDocument/2006/relationships/oleObject" Target="../embeddings/oleObject23.bin"/><Relationship Id="rId4" Type="http://schemas.openxmlformats.org/officeDocument/2006/relationships/image" Target="../media/image25.wmf"/></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61.vml"/><Relationship Id="rId5" Type="http://schemas.openxmlformats.org/officeDocument/2006/relationships/image" Target="../media/image293.wmf"/><Relationship Id="rId4" Type="http://schemas.openxmlformats.org/officeDocument/2006/relationships/oleObject" Target="../embeddings/oleObject170.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294.wmf"/><Relationship Id="rId4" Type="http://schemas.openxmlformats.org/officeDocument/2006/relationships/oleObject" Target="../embeddings/oleObject171.bin"/></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pages.cs.wisc.edu/~cs310-1/modules/Numeric%20Computation/Linear%20Systems/Naive%20Gaussian%20elimination/TopicDiscussion.html" TargetMode="External"/><Relationship Id="rId2" Type="http://schemas.openxmlformats.org/officeDocument/2006/relationships/hyperlink" Target="https://tinyurl.com/3v4t6ya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0.wmf"/><Relationship Id="rId5" Type="http://schemas.openxmlformats.org/officeDocument/2006/relationships/oleObject" Target="../embeddings/oleObject26.bin"/><Relationship Id="rId4" Type="http://schemas.openxmlformats.org/officeDocument/2006/relationships/image" Target="../media/image29.wmf"/></Relationships>
</file>

<file path=ppt/slides/_rels/slide17.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3.wmf"/><Relationship Id="rId5" Type="http://schemas.openxmlformats.org/officeDocument/2006/relationships/oleObject" Target="../embeddings/oleObject29.bin"/><Relationship Id="rId4" Type="http://schemas.openxmlformats.org/officeDocument/2006/relationships/image" Target="../media/image32.wmf"/></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6.wmf"/><Relationship Id="rId5" Type="http://schemas.openxmlformats.org/officeDocument/2006/relationships/oleObject" Target="../embeddings/oleObject32.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34.bin"/></Relationships>
</file>

<file path=ppt/slides/_rels/slide19.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0.wmf"/><Relationship Id="rId5" Type="http://schemas.openxmlformats.org/officeDocument/2006/relationships/oleObject" Target="../embeddings/oleObject36.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38.bin"/></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4.wmf"/><Relationship Id="rId5" Type="http://schemas.openxmlformats.org/officeDocument/2006/relationships/oleObject" Target="../embeddings/oleObject40.bin"/><Relationship Id="rId4" Type="http://schemas.openxmlformats.org/officeDocument/2006/relationships/image" Target="../media/image43.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6.wmf"/><Relationship Id="rId5" Type="http://schemas.openxmlformats.org/officeDocument/2006/relationships/oleObject" Target="../embeddings/oleObject42.bin"/><Relationship Id="rId4" Type="http://schemas.openxmlformats.org/officeDocument/2006/relationships/image" Target="../media/image45.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oleObject" Target="../embeddings/oleObject43.bin"/></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54.wmf"/><Relationship Id="rId3" Type="http://schemas.openxmlformats.org/officeDocument/2006/relationships/notesSlide" Target="../notesSlides/notesSlide2.xml"/><Relationship Id="rId7" Type="http://schemas.openxmlformats.org/officeDocument/2006/relationships/image" Target="../media/image51.wmf"/><Relationship Id="rId12"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5.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52.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8.emf"/><Relationship Id="rId5" Type="http://schemas.openxmlformats.org/officeDocument/2006/relationships/oleObject" Target="../embeddings/oleObject50.bin"/><Relationship Id="rId10" Type="http://schemas.openxmlformats.org/officeDocument/2006/relationships/image" Target="../media/image60.emf"/><Relationship Id="rId4" Type="http://schemas.openxmlformats.org/officeDocument/2006/relationships/image" Target="../media/image57.wmf"/><Relationship Id="rId9" Type="http://schemas.openxmlformats.org/officeDocument/2006/relationships/oleObject" Target="../embeddings/oleObject52.bin"/></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en.wikipedia.org/wiki/Square_matrix" TargetMode="External"/><Relationship Id="rId3" Type="http://schemas.openxmlformats.org/officeDocument/2006/relationships/oleObject" Target="../embeddings/oleObject53.bin"/><Relationship Id="rId7" Type="http://schemas.openxmlformats.org/officeDocument/2006/relationships/hyperlink" Target="http://en.wikipedia.org/wiki/Scalar" TargetMode="Externa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hyperlink" Target="http://en.wikipedia.org/wiki/Function_(mathematics)" TargetMode="External"/><Relationship Id="rId5" Type="http://schemas.openxmlformats.org/officeDocument/2006/relationships/hyperlink" Target="http://mathworld.wolfram.com/SystemofEquations.html" TargetMode="External"/><Relationship Id="rId4" Type="http://schemas.openxmlformats.org/officeDocument/2006/relationships/image" Target="../media/image64.emf"/></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13"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70.png"/><Relationship Id="rId4" Type="http://schemas.openxmlformats.org/officeDocument/2006/relationships/image" Target="../media/image67.png"/><Relationship Id="rId9" Type="http://schemas.microsoft.com/office/2007/relationships/hdphoto" Target="../media/hdphoto7.wdp"/></Relationships>
</file>

<file path=ppt/slides/_rels/slide3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74.png"/><Relationship Id="rId4" Type="http://schemas.microsoft.com/office/2007/relationships/hdphoto" Target="../media/hdphoto10.wdp"/></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cuemath.com/algebra/minor-of-matrix/"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4.bin"/><Relationship Id="rId4" Type="http://schemas.openxmlformats.org/officeDocument/2006/relationships/image" Target="../media/image4.wmf"/><Relationship Id="rId9"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16.wdp"/><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athsisfun.com/algebra/matrix-determinant.html" TargetMode="External"/><Relationship Id="rId2" Type="http://schemas.openxmlformats.org/officeDocument/2006/relationships/hyperlink" Target="https://www.mathsisfun.com/algebra/matrix-types.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59.bin"/><Relationship Id="rId3" Type="http://schemas.openxmlformats.org/officeDocument/2006/relationships/notesSlide" Target="../notesSlides/notesSlide3.xml"/><Relationship Id="rId7" Type="http://schemas.openxmlformats.org/officeDocument/2006/relationships/oleObject" Target="../embeddings/oleObject56.bin"/><Relationship Id="rId12"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55.bin"/><Relationship Id="rId11" Type="http://schemas.openxmlformats.org/officeDocument/2006/relationships/oleObject" Target="../embeddings/oleObject58.bin"/><Relationship Id="rId5" Type="http://schemas.openxmlformats.org/officeDocument/2006/relationships/image" Target="../media/image95.wmf"/><Relationship Id="rId10" Type="http://schemas.openxmlformats.org/officeDocument/2006/relationships/image" Target="../media/image97.wmf"/><Relationship Id="rId4" Type="http://schemas.openxmlformats.org/officeDocument/2006/relationships/oleObject" Target="../embeddings/oleObject54.bin"/><Relationship Id="rId9" Type="http://schemas.openxmlformats.org/officeDocument/2006/relationships/oleObject" Target="../embeddings/oleObject57.bin"/><Relationship Id="rId14" Type="http://schemas.openxmlformats.org/officeDocument/2006/relationships/image" Target="../media/image99.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01.wmf"/><Relationship Id="rId5" Type="http://schemas.openxmlformats.org/officeDocument/2006/relationships/oleObject" Target="../embeddings/oleObject61.bin"/><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63.bin"/></Relationships>
</file>

<file path=ppt/slides/_rels/slide51.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05.wmf"/><Relationship Id="rId5" Type="http://schemas.openxmlformats.org/officeDocument/2006/relationships/oleObject" Target="../embeddings/oleObject65.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67.bin"/></Relationships>
</file>

<file path=ppt/slides/_rels/slide52.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112.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9.wmf"/><Relationship Id="rId11" Type="http://schemas.openxmlformats.org/officeDocument/2006/relationships/oleObject" Target="../embeddings/oleObject72.bin"/><Relationship Id="rId5" Type="http://schemas.openxmlformats.org/officeDocument/2006/relationships/oleObject" Target="../embeddings/oleObject69.bin"/><Relationship Id="rId10" Type="http://schemas.openxmlformats.org/officeDocument/2006/relationships/image" Target="../media/image111.wmf"/><Relationship Id="rId4" Type="http://schemas.openxmlformats.org/officeDocument/2006/relationships/image" Target="../media/image108.wmf"/><Relationship Id="rId9" Type="http://schemas.openxmlformats.org/officeDocument/2006/relationships/oleObject" Target="../embeddings/oleObject71.bin"/></Relationships>
</file>

<file path=ppt/slides/_rels/slide53.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117.wmf"/><Relationship Id="rId2" Type="http://schemas.openxmlformats.org/officeDocument/2006/relationships/slideLayout" Target="../slideLayouts/slideLayout2.xml"/><Relationship Id="rId16" Type="http://schemas.openxmlformats.org/officeDocument/2006/relationships/image" Target="../media/image119.wmf"/><Relationship Id="rId1" Type="http://schemas.openxmlformats.org/officeDocument/2006/relationships/vmlDrawing" Target="../drawings/vmlDrawing25.vml"/><Relationship Id="rId6" Type="http://schemas.openxmlformats.org/officeDocument/2006/relationships/image" Target="../media/image114.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76.bin"/><Relationship Id="rId14" Type="http://schemas.openxmlformats.org/officeDocument/2006/relationships/image" Target="../media/image118.wmf"/></Relationships>
</file>

<file path=ppt/slides/_rels/slide54.xml.rels><?xml version="1.0" encoding="UTF-8" standalone="yes"?>
<Relationships xmlns="http://schemas.openxmlformats.org/package/2006/relationships"><Relationship Id="rId2" Type="http://schemas.openxmlformats.org/officeDocument/2006/relationships/hyperlink" Target="Eigenvalues_and_Eigenvectors.pdf"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22.wmf"/><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oleObject" Target="../embeddings/oleObject81.bin"/><Relationship Id="rId5" Type="http://schemas.openxmlformats.org/officeDocument/2006/relationships/image" Target="../media/image121.wmf"/><Relationship Id="rId4" Type="http://schemas.openxmlformats.org/officeDocument/2006/relationships/oleObject" Target="../embeddings/oleObject80.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notesSlide" Target="../notesSlides/notesSlide6.xml"/><Relationship Id="rId7" Type="http://schemas.openxmlformats.org/officeDocument/2006/relationships/image" Target="../media/image124.wmf"/><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oleObject" Target="../embeddings/oleObject83.bin"/><Relationship Id="rId5" Type="http://schemas.openxmlformats.org/officeDocument/2006/relationships/image" Target="../media/image123.wmf"/><Relationship Id="rId4" Type="http://schemas.openxmlformats.org/officeDocument/2006/relationships/oleObject" Target="../embeddings/oleObject82.bin"/><Relationship Id="rId9" Type="http://schemas.openxmlformats.org/officeDocument/2006/relationships/image" Target="../media/image125.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notesSlide" Target="../notesSlides/notesSlide7.xml"/><Relationship Id="rId7" Type="http://schemas.openxmlformats.org/officeDocument/2006/relationships/image" Target="../media/image127.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86.bin"/><Relationship Id="rId11" Type="http://schemas.openxmlformats.org/officeDocument/2006/relationships/image" Target="../media/image129.wmf"/><Relationship Id="rId5" Type="http://schemas.openxmlformats.org/officeDocument/2006/relationships/image" Target="../media/image126.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128.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notesSlide" Target="../notesSlides/notesSlide8.xml"/><Relationship Id="rId7" Type="http://schemas.openxmlformats.org/officeDocument/2006/relationships/image" Target="../media/image130.wmf"/><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oleObject" Target="../embeddings/oleObject90.bin"/><Relationship Id="rId11" Type="http://schemas.openxmlformats.org/officeDocument/2006/relationships/image" Target="../media/image124.wmf"/><Relationship Id="rId5" Type="http://schemas.openxmlformats.org/officeDocument/2006/relationships/image" Target="../media/image127.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13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notesSlide" Target="../notesSlides/notesSlide9.xml"/><Relationship Id="rId7" Type="http://schemas.openxmlformats.org/officeDocument/2006/relationships/image" Target="../media/image132.wmf"/><Relationship Id="rId2" Type="http://schemas.openxmlformats.org/officeDocument/2006/relationships/slideLayout" Target="../slideLayouts/slideLayout6.xml"/><Relationship Id="rId1" Type="http://schemas.openxmlformats.org/officeDocument/2006/relationships/vmlDrawing" Target="../drawings/vmlDrawing30.vml"/><Relationship Id="rId6" Type="http://schemas.openxmlformats.org/officeDocument/2006/relationships/oleObject" Target="../embeddings/oleObject94.bin"/><Relationship Id="rId11" Type="http://schemas.openxmlformats.org/officeDocument/2006/relationships/image" Target="../media/image134.wmf"/><Relationship Id="rId5" Type="http://schemas.openxmlformats.org/officeDocument/2006/relationships/image" Target="../media/image123.wmf"/><Relationship Id="rId10" Type="http://schemas.openxmlformats.org/officeDocument/2006/relationships/oleObject" Target="../embeddings/oleObject96.bin"/><Relationship Id="rId4" Type="http://schemas.openxmlformats.org/officeDocument/2006/relationships/oleObject" Target="../embeddings/oleObject93.bin"/><Relationship Id="rId9" Type="http://schemas.openxmlformats.org/officeDocument/2006/relationships/image" Target="../media/image133.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notesSlide" Target="../notesSlides/notesSlide10.xml"/><Relationship Id="rId7" Type="http://schemas.openxmlformats.org/officeDocument/2006/relationships/image" Target="../media/image135.wmf"/><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oleObject" Target="../embeddings/oleObject98.bin"/><Relationship Id="rId11" Type="http://schemas.openxmlformats.org/officeDocument/2006/relationships/image" Target="../media/image137.wmf"/><Relationship Id="rId5" Type="http://schemas.openxmlformats.org/officeDocument/2006/relationships/image" Target="../media/image123.w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136.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notesSlide" Target="../notesSlides/notesSlide11.xml"/><Relationship Id="rId7" Type="http://schemas.openxmlformats.org/officeDocument/2006/relationships/image" Target="../media/image139.wmf"/><Relationship Id="rId2" Type="http://schemas.openxmlformats.org/officeDocument/2006/relationships/slideLayout" Target="../slideLayouts/slideLayout6.xml"/><Relationship Id="rId1" Type="http://schemas.openxmlformats.org/officeDocument/2006/relationships/vmlDrawing" Target="../drawings/vmlDrawing32.vml"/><Relationship Id="rId6" Type="http://schemas.openxmlformats.org/officeDocument/2006/relationships/oleObject" Target="../embeddings/oleObject102.bin"/><Relationship Id="rId11" Type="http://schemas.openxmlformats.org/officeDocument/2006/relationships/image" Target="../media/image141.wmf"/><Relationship Id="rId5" Type="http://schemas.openxmlformats.org/officeDocument/2006/relationships/image" Target="../media/image138.wmf"/><Relationship Id="rId10" Type="http://schemas.openxmlformats.org/officeDocument/2006/relationships/oleObject" Target="../embeddings/oleObject104.bin"/><Relationship Id="rId4" Type="http://schemas.openxmlformats.org/officeDocument/2006/relationships/oleObject" Target="../embeddings/oleObject101.bin"/><Relationship Id="rId9" Type="http://schemas.openxmlformats.org/officeDocument/2006/relationships/image" Target="../media/image140.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142.wmf"/><Relationship Id="rId4" Type="http://schemas.openxmlformats.org/officeDocument/2006/relationships/oleObject" Target="../embeddings/oleObject105.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43.wmf"/><Relationship Id="rId4" Type="http://schemas.openxmlformats.org/officeDocument/2006/relationships/oleObject" Target="../embeddings/oleObject106.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notesSlide" Target="../notesSlides/notesSlide14.xml"/><Relationship Id="rId7" Type="http://schemas.openxmlformats.org/officeDocument/2006/relationships/image" Target="../media/image144.wmf"/><Relationship Id="rId2" Type="http://schemas.openxmlformats.org/officeDocument/2006/relationships/slideLayout" Target="../slideLayouts/slideLayout6.xml"/><Relationship Id="rId1" Type="http://schemas.openxmlformats.org/officeDocument/2006/relationships/vmlDrawing" Target="../drawings/vmlDrawing35.vml"/><Relationship Id="rId6" Type="http://schemas.openxmlformats.org/officeDocument/2006/relationships/oleObject" Target="../embeddings/oleObject108.bin"/><Relationship Id="rId11" Type="http://schemas.openxmlformats.org/officeDocument/2006/relationships/image" Target="../media/image141.wmf"/><Relationship Id="rId5" Type="http://schemas.openxmlformats.org/officeDocument/2006/relationships/image" Target="../media/image138.wmf"/><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140.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36.vml"/><Relationship Id="rId5" Type="http://schemas.openxmlformats.org/officeDocument/2006/relationships/image" Target="../media/image145.wmf"/><Relationship Id="rId4" Type="http://schemas.openxmlformats.org/officeDocument/2006/relationships/oleObject" Target="../embeddings/oleObject111.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notesSlide" Target="../notesSlides/notesSlide16.xml"/><Relationship Id="rId7" Type="http://schemas.openxmlformats.org/officeDocument/2006/relationships/image" Target="../media/image147.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13.bin"/><Relationship Id="rId5" Type="http://schemas.openxmlformats.org/officeDocument/2006/relationships/image" Target="../media/image146.wmf"/><Relationship Id="rId4" Type="http://schemas.openxmlformats.org/officeDocument/2006/relationships/oleObject" Target="../embeddings/oleObject112.bin"/><Relationship Id="rId9" Type="http://schemas.openxmlformats.org/officeDocument/2006/relationships/image" Target="../media/image148.wmf"/></Relationships>
</file>

<file path=ppt/slides/_rels/slide68.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notesSlide" Target="../notesSlides/notesSlide17.xml"/><Relationship Id="rId7" Type="http://schemas.openxmlformats.org/officeDocument/2006/relationships/oleObject" Target="../embeddings/oleObject116.bin"/><Relationship Id="rId2" Type="http://schemas.openxmlformats.org/officeDocument/2006/relationships/slideLayout" Target="../slideLayouts/slideLayout12.xml"/><Relationship Id="rId1" Type="http://schemas.openxmlformats.org/officeDocument/2006/relationships/vmlDrawing" Target="../drawings/vmlDrawing38.vml"/><Relationship Id="rId6" Type="http://schemas.openxmlformats.org/officeDocument/2006/relationships/image" Target="../media/image149.wmf"/><Relationship Id="rId5" Type="http://schemas.openxmlformats.org/officeDocument/2006/relationships/oleObject" Target="../embeddings/oleObject115.bin"/><Relationship Id="rId10" Type="http://schemas.openxmlformats.org/officeDocument/2006/relationships/image" Target="../media/image151.wmf"/><Relationship Id="rId4" Type="http://schemas.openxmlformats.org/officeDocument/2006/relationships/image" Target="../media/image152.jpeg"/><Relationship Id="rId9" Type="http://schemas.openxmlformats.org/officeDocument/2006/relationships/oleObject" Target="../embeddings/oleObject117.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notesSlide" Target="../notesSlides/notesSlide18.xml"/><Relationship Id="rId7" Type="http://schemas.openxmlformats.org/officeDocument/2006/relationships/image" Target="../media/image154.wmf"/><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oleObject" Target="../embeddings/oleObject119.bin"/><Relationship Id="rId5" Type="http://schemas.openxmlformats.org/officeDocument/2006/relationships/image" Target="../media/image153.wmf"/><Relationship Id="rId4" Type="http://schemas.openxmlformats.org/officeDocument/2006/relationships/oleObject" Target="../embeddings/oleObject118.bin"/><Relationship Id="rId9" Type="http://schemas.openxmlformats.org/officeDocument/2006/relationships/image" Target="../media/image155.wmf"/></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wmf"/><Relationship Id="rId5" Type="http://schemas.openxmlformats.org/officeDocument/2006/relationships/oleObject" Target="../embeddings/oleObject9.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11.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40.vml"/><Relationship Id="rId5" Type="http://schemas.openxmlformats.org/officeDocument/2006/relationships/image" Target="../media/image156.wmf"/><Relationship Id="rId4" Type="http://schemas.openxmlformats.org/officeDocument/2006/relationships/oleObject" Target="../embeddings/oleObject121.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61.wmf"/><Relationship Id="rId3" Type="http://schemas.openxmlformats.org/officeDocument/2006/relationships/notesSlide" Target="../notesSlides/notesSlide22.xml"/><Relationship Id="rId7" Type="http://schemas.openxmlformats.org/officeDocument/2006/relationships/image" Target="../media/image158.wmf"/><Relationship Id="rId12"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123.bin"/><Relationship Id="rId11" Type="http://schemas.openxmlformats.org/officeDocument/2006/relationships/image" Target="../media/image160.wmf"/><Relationship Id="rId5" Type="http://schemas.openxmlformats.org/officeDocument/2006/relationships/image" Target="../media/image157.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59.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29.bin"/><Relationship Id="rId13" Type="http://schemas.openxmlformats.org/officeDocument/2006/relationships/image" Target="../media/image166.wmf"/><Relationship Id="rId3" Type="http://schemas.openxmlformats.org/officeDocument/2006/relationships/notesSlide" Target="../notesSlides/notesSlide23.xml"/><Relationship Id="rId7" Type="http://schemas.openxmlformats.org/officeDocument/2006/relationships/image" Target="../media/image163.wmf"/><Relationship Id="rId12" Type="http://schemas.openxmlformats.org/officeDocument/2006/relationships/oleObject" Target="../embeddings/oleObject131.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128.bin"/><Relationship Id="rId11" Type="http://schemas.openxmlformats.org/officeDocument/2006/relationships/image" Target="../media/image165.wmf"/><Relationship Id="rId5" Type="http://schemas.openxmlformats.org/officeDocument/2006/relationships/image" Target="../media/image162.wmf"/><Relationship Id="rId10" Type="http://schemas.openxmlformats.org/officeDocument/2006/relationships/oleObject" Target="../embeddings/oleObject130.bin"/><Relationship Id="rId4" Type="http://schemas.openxmlformats.org/officeDocument/2006/relationships/oleObject" Target="../embeddings/oleObject127.bin"/><Relationship Id="rId9" Type="http://schemas.openxmlformats.org/officeDocument/2006/relationships/image" Target="../media/image164.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34.bin"/><Relationship Id="rId13" Type="http://schemas.openxmlformats.org/officeDocument/2006/relationships/image" Target="../media/image171.wmf"/><Relationship Id="rId3" Type="http://schemas.openxmlformats.org/officeDocument/2006/relationships/notesSlide" Target="../notesSlides/notesSlide24.xml"/><Relationship Id="rId7" Type="http://schemas.openxmlformats.org/officeDocument/2006/relationships/image" Target="../media/image168.wmf"/><Relationship Id="rId12"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133.bin"/><Relationship Id="rId11" Type="http://schemas.openxmlformats.org/officeDocument/2006/relationships/image" Target="../media/image170.wmf"/><Relationship Id="rId5" Type="http://schemas.openxmlformats.org/officeDocument/2006/relationships/image" Target="../media/image167.wmf"/><Relationship Id="rId10" Type="http://schemas.openxmlformats.org/officeDocument/2006/relationships/oleObject" Target="../embeddings/oleObject135.bin"/><Relationship Id="rId4" Type="http://schemas.openxmlformats.org/officeDocument/2006/relationships/oleObject" Target="../embeddings/oleObject132.bin"/><Relationship Id="rId9" Type="http://schemas.openxmlformats.org/officeDocument/2006/relationships/image" Target="../media/image169.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73.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138.bin"/><Relationship Id="rId5" Type="http://schemas.openxmlformats.org/officeDocument/2006/relationships/image" Target="../media/image172.wmf"/><Relationship Id="rId4" Type="http://schemas.openxmlformats.org/officeDocument/2006/relationships/oleObject" Target="../embeddings/oleObject137.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75.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140.bin"/><Relationship Id="rId5" Type="http://schemas.openxmlformats.org/officeDocument/2006/relationships/image" Target="../media/image174.wmf"/><Relationship Id="rId4" Type="http://schemas.openxmlformats.org/officeDocument/2006/relationships/oleObject" Target="../embeddings/oleObject139.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notesSlide" Target="../notesSlides/notesSlide28.xml"/><Relationship Id="rId7" Type="http://schemas.openxmlformats.org/officeDocument/2006/relationships/image" Target="../media/image177.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oleObject" Target="../embeddings/oleObject142.bin"/><Relationship Id="rId5" Type="http://schemas.openxmlformats.org/officeDocument/2006/relationships/image" Target="../media/image176.wmf"/><Relationship Id="rId4" Type="http://schemas.openxmlformats.org/officeDocument/2006/relationships/oleObject" Target="../embeddings/oleObject141.bin"/><Relationship Id="rId9" Type="http://schemas.openxmlformats.org/officeDocument/2006/relationships/image" Target="../media/image178.w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80.wmf"/><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145.bin"/><Relationship Id="rId5" Type="http://schemas.openxmlformats.org/officeDocument/2006/relationships/image" Target="../media/image179.wmf"/><Relationship Id="rId4" Type="http://schemas.openxmlformats.org/officeDocument/2006/relationships/oleObject" Target="../embeddings/oleObject144.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48.bin"/><Relationship Id="rId3" Type="http://schemas.openxmlformats.org/officeDocument/2006/relationships/notesSlide" Target="../notesSlides/notesSlide30.xml"/><Relationship Id="rId7" Type="http://schemas.openxmlformats.org/officeDocument/2006/relationships/image" Target="../media/image182.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147.bin"/><Relationship Id="rId5" Type="http://schemas.openxmlformats.org/officeDocument/2006/relationships/image" Target="../media/image181.wmf"/><Relationship Id="rId4" Type="http://schemas.openxmlformats.org/officeDocument/2006/relationships/oleObject" Target="../embeddings/oleObject146.bin"/><Relationship Id="rId9" Type="http://schemas.openxmlformats.org/officeDocument/2006/relationships/image" Target="../media/image183.wmf"/></Relationships>
</file>

<file path=ppt/slides/_rels/slide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8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1.png"/><Relationship Id="rId7" Type="http://schemas.microsoft.com/office/2007/relationships/hdphoto" Target="../media/hdphoto19.wdp"/><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9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95.png"/><Relationship Id="rId1" Type="http://schemas.openxmlformats.org/officeDocument/2006/relationships/slideLayout" Target="../slideLayouts/slideLayout7.xml"/><Relationship Id="rId5" Type="http://schemas.microsoft.com/office/2007/relationships/hdphoto" Target="../media/hdphoto21.wdp"/><Relationship Id="rId4" Type="http://schemas.openxmlformats.org/officeDocument/2006/relationships/image" Target="../media/image196.png"/></Relationships>
</file>

<file path=ppt/slides/_rels/slide91.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97.png"/><Relationship Id="rId1" Type="http://schemas.openxmlformats.org/officeDocument/2006/relationships/slideLayout" Target="../slideLayouts/slideLayout7.xml"/><Relationship Id="rId5" Type="http://schemas.microsoft.com/office/2007/relationships/hdphoto" Target="../media/hdphoto23.wdp"/><Relationship Id="rId4" Type="http://schemas.openxmlformats.org/officeDocument/2006/relationships/image" Target="../media/image1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99.png"/><Relationship Id="rId1" Type="http://schemas.openxmlformats.org/officeDocument/2006/relationships/slideLayout" Target="../slideLayouts/slideLayout7.xml"/><Relationship Id="rId5" Type="http://schemas.microsoft.com/office/2007/relationships/hdphoto" Target="../media/hdphoto25.wdp"/><Relationship Id="rId4" Type="http://schemas.openxmlformats.org/officeDocument/2006/relationships/image" Target="../media/image200.png"/></Relationships>
</file>

<file path=ppt/slides/_rels/slide94.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9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9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9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524003" y="1999615"/>
            <a:ext cx="9144000" cy="2764028"/>
          </a:xfrm>
        </p:spPr>
        <p:txBody>
          <a:bodyPr anchor="ctr">
            <a:normAutofit fontScale="90000"/>
          </a:bodyPr>
          <a:lstStyle/>
          <a:p>
            <a:r>
              <a:rPr lang="en-US" sz="6700" b="1">
                <a:ea typeface="+mj-lt"/>
                <a:cs typeface="+mj-lt"/>
              </a:rPr>
              <a:t>Introduction to Mathematical Foundation</a:t>
            </a:r>
            <a:endParaRPr lang="en-US" sz="6700"/>
          </a:p>
        </p:txBody>
      </p:sp>
      <p:sp>
        <p:nvSpPr>
          <p:cNvPr id="3" name="Subtitle 2"/>
          <p:cNvSpPr>
            <a:spLocks noGrp="1"/>
          </p:cNvSpPr>
          <p:nvPr>
            <p:ph type="subTitle" idx="1"/>
          </p:nvPr>
        </p:nvSpPr>
        <p:spPr>
          <a:xfrm>
            <a:off x="1966912" y="5645150"/>
            <a:ext cx="8258176" cy="631825"/>
          </a:xfrm>
        </p:spPr>
        <p:txBody>
          <a:bodyPr vert="horz" lIns="91440" tIns="45720" rIns="91440" bIns="45720" rtlCol="0" anchor="ctr">
            <a:normAutofit/>
          </a:bodyPr>
          <a:lstStyle/>
          <a:p>
            <a:r>
              <a:rPr lang="en-US" sz="2800">
                <a:cs typeface="Calibri"/>
              </a:rPr>
              <a:t>Dr. Bhakti Palkar</a:t>
            </a:r>
            <a:endParaRPr lang="en-US" sz="2800"/>
          </a:p>
        </p:txBody>
      </p:sp>
      <p:sp>
        <p:nvSpPr>
          <p:cNvPr id="41"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Upper Triangular Matrix</a:t>
            </a:r>
            <a:endParaRPr lang="en-US" dirty="0"/>
          </a:p>
        </p:txBody>
      </p:sp>
      <p:sp>
        <p:nvSpPr>
          <p:cNvPr id="4" name="TextBox 3"/>
          <p:cNvSpPr txBox="1"/>
          <p:nvPr/>
        </p:nvSpPr>
        <p:spPr>
          <a:xfrm>
            <a:off x="1016000" y="2057400"/>
            <a:ext cx="3759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 </a:t>
            </a:r>
            <a:r>
              <a:rPr lang="en-US" i="1" dirty="0" err="1" smtClean="0">
                <a:latin typeface="Times New Roman" pitchFamily="18" charset="0"/>
                <a:cs typeface="Times New Roman" pitchFamily="18" charset="0"/>
              </a:rPr>
              <a:t>m×n</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matrix for which </a:t>
            </a:r>
            <a:endParaRPr lang="en-US" dirty="0">
              <a:latin typeface="Times New Roman" pitchFamily="18" charset="0"/>
              <a:cs typeface="Times New Roman" pitchFamily="18" charset="0"/>
            </a:endParaRPr>
          </a:p>
        </p:txBody>
      </p:sp>
      <p:sp>
        <p:nvSpPr>
          <p:cNvPr id="95234"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5233" name="Object 1"/>
          <p:cNvGraphicFramePr>
            <a:graphicFrameLocks noChangeAspect="1"/>
          </p:cNvGraphicFramePr>
          <p:nvPr>
            <p:extLst>
              <p:ext uri="{D42A27DB-BD31-4B8C-83A1-F6EECF244321}">
                <p14:modId xmlns:p14="http://schemas.microsoft.com/office/powerpoint/2010/main" val="3961643365"/>
              </p:ext>
            </p:extLst>
          </p:nvPr>
        </p:nvGraphicFramePr>
        <p:xfrm>
          <a:off x="3352800" y="2057400"/>
          <a:ext cx="1422400" cy="381000"/>
        </p:xfrm>
        <a:graphic>
          <a:graphicData uri="http://schemas.openxmlformats.org/presentationml/2006/ole">
            <mc:AlternateContent xmlns:mc="http://schemas.openxmlformats.org/markup-compatibility/2006">
              <mc:Choice xmlns:v="urn:schemas-microsoft-com:vml" Requires="v">
                <p:oleObj spid="_x0000_s10378" name="Equation" r:id="rId3" imgW="799753" imgH="241195" progId="Equation.3">
                  <p:embed/>
                </p:oleObj>
              </mc:Choice>
              <mc:Fallback>
                <p:oleObj name="Equation" r:id="rId3" imgW="799753"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057400"/>
                        <a:ext cx="1422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35" name="Rectangle 3"/>
          <p:cNvSpPr>
            <a:spLocks noChangeArrowheads="1"/>
          </p:cNvSpPr>
          <p:nvPr/>
        </p:nvSpPr>
        <p:spPr bwMode="auto">
          <a:xfrm>
            <a:off x="920465" y="2057400"/>
            <a:ext cx="104648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lang="en-US" dirty="0">
                <a:latin typeface="Times New Roman" pitchFamily="18" charset="0"/>
                <a:ea typeface="Times New Roman" pitchFamily="18" charset="0"/>
                <a:cs typeface="Times New Roman" pitchFamily="18" charset="0"/>
              </a:rPr>
              <a:t> </a:t>
            </a:r>
            <a:r>
              <a:rPr lang="en-US" dirty="0" smtClean="0">
                <a:latin typeface="Times New Roman" pitchFamily="18" charset="0"/>
                <a:ea typeface="Times New Roman" pitchFamily="18" charset="0"/>
                <a:cs typeface="Times New Roman" pitchFamily="18" charset="0"/>
              </a:rPr>
              <a:t>                          </a:t>
            </a:r>
            <a:r>
              <a:rPr kumimoji="0" lang="en-US"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is called an upper triangular matrix.  That is, all the elements below the d</a:t>
            </a:r>
            <a:r>
              <a:rPr kumimoji="0" lang="en-US" b="0" i="0" u="none" strike="noStrike" cap="none" normalizeH="0" baseline="0" dirty="0" smtClean="0" bmk="">
                <a:ln>
                  <a:noFill/>
                </a:ln>
                <a:solidFill>
                  <a:schemeClr val="tx1"/>
                </a:solidFill>
                <a:effectLst/>
                <a:latin typeface="Times New Roman" pitchFamily="18" charset="0"/>
                <a:ea typeface="Times New Roman" pitchFamily="18" charset="0"/>
                <a:cs typeface="Times New Roman" pitchFamily="18" charset="0"/>
              </a:rPr>
              <a:t>iagonal</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entries are zero.</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8" name="Rectangle 7"/>
          <p:cNvSpPr/>
          <p:nvPr/>
        </p:nvSpPr>
        <p:spPr>
          <a:xfrm>
            <a:off x="1016000" y="3048000"/>
            <a:ext cx="1229824" cy="369332"/>
          </a:xfrm>
          <a:prstGeom prst="rect">
            <a:avLst/>
          </a:prstGeom>
        </p:spPr>
        <p:txBody>
          <a:bodyPr wrap="none">
            <a:spAutoFit/>
          </a:bodyPr>
          <a:lstStyle/>
          <a:p>
            <a:r>
              <a:rPr lang="en-US" b="1" dirty="0">
                <a:latin typeface="Times New Roman" pitchFamily="18" charset="0"/>
                <a:cs typeface="Times New Roman" pitchFamily="18" charset="0"/>
              </a:rPr>
              <a:t>Example 5</a:t>
            </a:r>
          </a:p>
        </p:txBody>
      </p:sp>
      <p:sp>
        <p:nvSpPr>
          <p:cNvPr id="9" name="Rectangle 8"/>
          <p:cNvSpPr/>
          <p:nvPr/>
        </p:nvSpPr>
        <p:spPr>
          <a:xfrm>
            <a:off x="1016000" y="3429000"/>
            <a:ext cx="9448800" cy="369332"/>
          </a:xfrm>
          <a:prstGeom prst="rect">
            <a:avLst/>
          </a:prstGeom>
        </p:spPr>
        <p:txBody>
          <a:bodyPr wrap="square">
            <a:spAutoFit/>
          </a:bodyPr>
          <a:lstStyle/>
          <a:p>
            <a:r>
              <a:rPr lang="en-US" dirty="0">
                <a:latin typeface="Times New Roman" pitchFamily="18" charset="0"/>
                <a:cs typeface="Times New Roman" pitchFamily="18" charset="0"/>
              </a:rPr>
              <a:t>Give an example of an upper triangular </a:t>
            </a:r>
            <a:r>
              <a:rPr lang="en-US" dirty="0" smtClean="0">
                <a:latin typeface="Times New Roman" pitchFamily="18" charset="0"/>
                <a:cs typeface="Times New Roman" pitchFamily="18" charset="0"/>
              </a:rPr>
              <a:t>matrix.</a:t>
            </a:r>
            <a:endParaRPr lang="en-US" dirty="0">
              <a:latin typeface="Times New Roman" pitchFamily="18" charset="0"/>
              <a:cs typeface="Times New Roman" pitchFamily="18" charset="0"/>
            </a:endParaRPr>
          </a:p>
        </p:txBody>
      </p:sp>
      <p:sp>
        <p:nvSpPr>
          <p:cNvPr id="95237"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5236" name="Object 4"/>
          <p:cNvGraphicFramePr>
            <a:graphicFrameLocks noChangeAspect="1"/>
          </p:cNvGraphicFramePr>
          <p:nvPr/>
        </p:nvGraphicFramePr>
        <p:xfrm>
          <a:off x="2743200" y="4077528"/>
          <a:ext cx="3860800" cy="1180272"/>
        </p:xfrm>
        <a:graphic>
          <a:graphicData uri="http://schemas.openxmlformats.org/presentationml/2006/ole">
            <mc:AlternateContent xmlns:mc="http://schemas.openxmlformats.org/markup-compatibility/2006">
              <mc:Choice xmlns:v="urn:schemas-microsoft-com:vml" Requires="v">
                <p:oleObj spid="_x0000_s10379" name="Equation" r:id="rId5" imgW="1752600" imgH="711200" progId="Equation.3">
                  <p:embed/>
                </p:oleObj>
              </mc:Choice>
              <mc:Fallback>
                <p:oleObj name="Equation" r:id="rId5" imgW="17526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077528"/>
                        <a:ext cx="3860800" cy="1180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1117601" y="5486400"/>
            <a:ext cx="2871299" cy="369332"/>
          </a:xfrm>
          <a:prstGeom prst="rect">
            <a:avLst/>
          </a:prstGeom>
        </p:spPr>
        <p:txBody>
          <a:bodyPr wrap="none">
            <a:spAutoFit/>
          </a:bodyPr>
          <a:lstStyle/>
          <a:p>
            <a:r>
              <a:rPr lang="en-US" dirty="0">
                <a:latin typeface="Times New Roman" pitchFamily="18" charset="0"/>
                <a:cs typeface="Times New Roman" pitchFamily="18" charset="0"/>
              </a:rPr>
              <a:t>is an upper triangular matrix.</a:t>
            </a:r>
          </a:p>
        </p:txBody>
      </p:sp>
    </p:spTree>
    <p:extLst>
      <p:ext uri="{BB962C8B-B14F-4D97-AF65-F5344CB8AC3E}">
        <p14:creationId xmlns:p14="http://schemas.microsoft.com/office/powerpoint/2010/main" val="27352195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01" y="269189"/>
            <a:ext cx="696277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962150"/>
            <a:ext cx="843915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65691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LU decomposition using Gauss Elimination method </a:t>
            </a:r>
          </a:p>
        </p:txBody>
      </p:sp>
      <p:sp>
        <p:nvSpPr>
          <p:cNvPr id="3" name="Content Placeholder 2"/>
          <p:cNvSpPr>
            <a:spLocks noGrp="1"/>
          </p:cNvSpPr>
          <p:nvPr>
            <p:ph idx="1"/>
          </p:nvPr>
        </p:nvSpPr>
        <p:spPr/>
        <p:txBody>
          <a:bodyPr>
            <a:normAutofit/>
          </a:bodyPr>
          <a:lstStyle/>
          <a:p>
            <a:endParaRPr lang="en-US" dirty="0" smtClean="0"/>
          </a:p>
          <a:p>
            <a:endParaRPr lang="en-US" dirty="0"/>
          </a:p>
          <a:p>
            <a:pPr marL="0" indent="0">
              <a:buNone/>
            </a:pPr>
            <a:r>
              <a:rPr lang="en-US" sz="2000" dirty="0"/>
              <a:t>Solution:</a:t>
            </a:r>
            <a:br>
              <a:rPr lang="en-US" sz="2000" dirty="0"/>
            </a:br>
            <a:r>
              <a:rPr lang="en-US" dirty="0"/>
              <a:t/>
            </a:r>
            <a:br>
              <a:rPr lang="en-US" dirty="0"/>
            </a:br>
            <a:endParaRPr lang="en-US" dirty="0"/>
          </a:p>
        </p:txBody>
      </p:sp>
      <p:pic>
        <p:nvPicPr>
          <p:cNvPr id="13619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7303" y="1270237"/>
            <a:ext cx="501967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5" name="Picture 3"/>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40166" y="3196703"/>
            <a:ext cx="246697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6" name="Picture 4"/>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3493614" y="2612552"/>
            <a:ext cx="2447925"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7" name="Picture 5"/>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7214477" y="4844528"/>
            <a:ext cx="368617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432645" y="4087924"/>
            <a:ext cx="5359021" cy="646331"/>
          </a:xfrm>
          <a:prstGeom prst="rect">
            <a:avLst/>
          </a:prstGeom>
        </p:spPr>
        <p:txBody>
          <a:bodyPr wrap="square">
            <a:spAutoFit/>
          </a:bodyPr>
          <a:lstStyle/>
          <a:p>
            <a:r>
              <a:rPr lang="en-US" i="1" dirty="0"/>
              <a:t>L</a:t>
            </a:r>
            <a:r>
              <a:rPr lang="en-US" dirty="0"/>
              <a:t> is just made up of the multipliers we used in Gaussian elimination with 1s on the diagonal.</a:t>
            </a:r>
          </a:p>
        </p:txBody>
      </p:sp>
      <p:pic>
        <p:nvPicPr>
          <p:cNvPr id="136198" name="Picture 6"/>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6848475" y="2643259"/>
            <a:ext cx="150495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412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195"/>
                                        </p:tgtEl>
                                        <p:attrNameLst>
                                          <p:attrName>style.visibility</p:attrName>
                                        </p:attrNameLst>
                                      </p:cBhvr>
                                      <p:to>
                                        <p:strVal val="visible"/>
                                      </p:to>
                                    </p:set>
                                    <p:anim calcmode="lin" valueType="num">
                                      <p:cBhvr additive="base">
                                        <p:cTn id="7" dur="500" fill="hold"/>
                                        <p:tgtEl>
                                          <p:spTgt spid="136195"/>
                                        </p:tgtEl>
                                        <p:attrNameLst>
                                          <p:attrName>ppt_x</p:attrName>
                                        </p:attrNameLst>
                                      </p:cBhvr>
                                      <p:tavLst>
                                        <p:tav tm="0">
                                          <p:val>
                                            <p:strVal val="#ppt_x"/>
                                          </p:val>
                                        </p:tav>
                                        <p:tav tm="100000">
                                          <p:val>
                                            <p:strVal val="#ppt_x"/>
                                          </p:val>
                                        </p:tav>
                                      </p:tavLst>
                                    </p:anim>
                                    <p:anim calcmode="lin" valueType="num">
                                      <p:cBhvr additive="base">
                                        <p:cTn id="8" dur="500" fill="hold"/>
                                        <p:tgtEl>
                                          <p:spTgt spid="1361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6196"/>
                                        </p:tgtEl>
                                        <p:attrNameLst>
                                          <p:attrName>style.visibility</p:attrName>
                                        </p:attrNameLst>
                                      </p:cBhvr>
                                      <p:to>
                                        <p:strVal val="visible"/>
                                      </p:to>
                                    </p:set>
                                    <p:anim calcmode="lin" valueType="num">
                                      <p:cBhvr additive="base">
                                        <p:cTn id="13" dur="500" fill="hold"/>
                                        <p:tgtEl>
                                          <p:spTgt spid="136196"/>
                                        </p:tgtEl>
                                        <p:attrNameLst>
                                          <p:attrName>ppt_x</p:attrName>
                                        </p:attrNameLst>
                                      </p:cBhvr>
                                      <p:tavLst>
                                        <p:tav tm="0">
                                          <p:val>
                                            <p:strVal val="#ppt_x"/>
                                          </p:val>
                                        </p:tav>
                                        <p:tav tm="100000">
                                          <p:val>
                                            <p:strVal val="#ppt_x"/>
                                          </p:val>
                                        </p:tav>
                                      </p:tavLst>
                                    </p:anim>
                                    <p:anim calcmode="lin" valueType="num">
                                      <p:cBhvr additive="base">
                                        <p:cTn id="14" dur="500" fill="hold"/>
                                        <p:tgtEl>
                                          <p:spTgt spid="1361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6198"/>
                                        </p:tgtEl>
                                        <p:attrNameLst>
                                          <p:attrName>style.visibility</p:attrName>
                                        </p:attrNameLst>
                                      </p:cBhvr>
                                      <p:to>
                                        <p:strVal val="visible"/>
                                      </p:to>
                                    </p:set>
                                    <p:anim calcmode="lin" valueType="num">
                                      <p:cBhvr additive="base">
                                        <p:cTn id="19" dur="500" fill="hold"/>
                                        <p:tgtEl>
                                          <p:spTgt spid="136198"/>
                                        </p:tgtEl>
                                        <p:attrNameLst>
                                          <p:attrName>ppt_x</p:attrName>
                                        </p:attrNameLst>
                                      </p:cBhvr>
                                      <p:tavLst>
                                        <p:tav tm="0">
                                          <p:val>
                                            <p:strVal val="#ppt_x"/>
                                          </p:val>
                                        </p:tav>
                                        <p:tav tm="100000">
                                          <p:val>
                                            <p:strVal val="#ppt_x"/>
                                          </p:val>
                                        </p:tav>
                                      </p:tavLst>
                                    </p:anim>
                                    <p:anim calcmode="lin" valueType="num">
                                      <p:cBhvr additive="base">
                                        <p:cTn id="20" dur="500" fill="hold"/>
                                        <p:tgtEl>
                                          <p:spTgt spid="13619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6197"/>
                                        </p:tgtEl>
                                        <p:attrNameLst>
                                          <p:attrName>style.visibility</p:attrName>
                                        </p:attrNameLst>
                                      </p:cBhvr>
                                      <p:to>
                                        <p:strVal val="visible"/>
                                      </p:to>
                                    </p:set>
                                    <p:anim calcmode="lin" valueType="num">
                                      <p:cBhvr additive="base">
                                        <p:cTn id="31" dur="500" fill="hold"/>
                                        <p:tgtEl>
                                          <p:spTgt spid="136197"/>
                                        </p:tgtEl>
                                        <p:attrNameLst>
                                          <p:attrName>ppt_x</p:attrName>
                                        </p:attrNameLst>
                                      </p:cBhvr>
                                      <p:tavLst>
                                        <p:tav tm="0">
                                          <p:val>
                                            <p:strVal val="#ppt_x"/>
                                          </p:val>
                                        </p:tav>
                                        <p:tav tm="100000">
                                          <p:val>
                                            <p:strVal val="#ppt_x"/>
                                          </p:val>
                                        </p:tav>
                                      </p:tavLst>
                                    </p:anim>
                                    <p:anim calcmode="lin" valueType="num">
                                      <p:cBhvr additive="base">
                                        <p:cTn id="32" dur="500" fill="hold"/>
                                        <p:tgtEl>
                                          <p:spTgt spid="136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LU decomposition using Gauss Elimination method </a:t>
            </a:r>
          </a:p>
        </p:txBody>
      </p:sp>
      <p:sp>
        <p:nvSpPr>
          <p:cNvPr id="3" name="Content Placeholder 2"/>
          <p:cNvSpPr>
            <a:spLocks noGrp="1"/>
          </p:cNvSpPr>
          <p:nvPr>
            <p:ph idx="1"/>
          </p:nvPr>
        </p:nvSpPr>
        <p:spPr/>
        <p:txBody>
          <a:bodyPr/>
          <a:lstStyle/>
          <a:p>
            <a:endParaRPr lang="en-US" dirty="0" smtClean="0"/>
          </a:p>
          <a:p>
            <a:endParaRPr lang="en-US" dirty="0"/>
          </a:p>
          <a:p>
            <a:pPr marL="0" indent="0">
              <a:buNone/>
            </a:pPr>
            <a:r>
              <a:rPr lang="en-US" sz="2000" dirty="0" smtClean="0"/>
              <a:t>Solution:</a:t>
            </a:r>
            <a:endParaRPr lang="en-US" sz="2000" dirty="0"/>
          </a:p>
        </p:txBody>
      </p:sp>
      <p:pic>
        <p:nvPicPr>
          <p:cNvPr id="137218" name="Picture 2"/>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97304" y="1560963"/>
            <a:ext cx="5019675"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19" name="Picture 3"/>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1165" y="3279941"/>
            <a:ext cx="250507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0" name="Picture 4"/>
          <p:cNvPicPr>
            <a:picLocks noChangeAspect="1" noChangeArrowheads="1"/>
          </p:cNvPicPr>
          <p:nvPr/>
        </p:nvPicPr>
        <p:blipFill>
          <a:blip r:embed="rId6">
            <a:biLevel thresh="75000"/>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921456" y="3279941"/>
            <a:ext cx="2438400"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1" name="Picture 5"/>
          <p:cNvPicPr>
            <a:picLocks noChangeAspect="1" noChangeArrowheads="1"/>
          </p:cNvPicPr>
          <p:nvPr/>
        </p:nvPicPr>
        <p:blipFill>
          <a:blip r:embed="rId8">
            <a:biLevel thresh="75000"/>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106859" y="2556609"/>
            <a:ext cx="14382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106859" y="3566259"/>
            <a:ext cx="4935941" cy="646331"/>
          </a:xfrm>
          <a:prstGeom prst="rect">
            <a:avLst/>
          </a:prstGeom>
        </p:spPr>
        <p:txBody>
          <a:bodyPr wrap="square">
            <a:spAutoFit/>
          </a:bodyPr>
          <a:lstStyle/>
          <a:p>
            <a:r>
              <a:rPr lang="en-US" i="1" dirty="0"/>
              <a:t>L</a:t>
            </a:r>
            <a:r>
              <a:rPr lang="en-US" dirty="0"/>
              <a:t> is just made up of the multipliers we used in Gaussian elimination with 1s on the diagonal.</a:t>
            </a:r>
          </a:p>
        </p:txBody>
      </p:sp>
      <p:pic>
        <p:nvPicPr>
          <p:cNvPr id="137222" name="Picture 6"/>
          <p:cNvPicPr>
            <a:picLocks noChangeAspect="1" noChangeArrowheads="1"/>
          </p:cNvPicPr>
          <p:nvPr/>
        </p:nvPicPr>
        <p:blipFill>
          <a:blip r:embed="rId10">
            <a:biLevel thresh="7500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106859" y="4173159"/>
            <a:ext cx="381952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5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219"/>
                                        </p:tgtEl>
                                        <p:attrNameLst>
                                          <p:attrName>style.visibility</p:attrName>
                                        </p:attrNameLst>
                                      </p:cBhvr>
                                      <p:to>
                                        <p:strVal val="visible"/>
                                      </p:to>
                                    </p:set>
                                    <p:anim calcmode="lin" valueType="num">
                                      <p:cBhvr additive="base">
                                        <p:cTn id="7" dur="500" fill="hold"/>
                                        <p:tgtEl>
                                          <p:spTgt spid="137219"/>
                                        </p:tgtEl>
                                        <p:attrNameLst>
                                          <p:attrName>ppt_x</p:attrName>
                                        </p:attrNameLst>
                                      </p:cBhvr>
                                      <p:tavLst>
                                        <p:tav tm="0">
                                          <p:val>
                                            <p:strVal val="#ppt_x"/>
                                          </p:val>
                                        </p:tav>
                                        <p:tav tm="100000">
                                          <p:val>
                                            <p:strVal val="#ppt_x"/>
                                          </p:val>
                                        </p:tav>
                                      </p:tavLst>
                                    </p:anim>
                                    <p:anim calcmode="lin" valueType="num">
                                      <p:cBhvr additive="base">
                                        <p:cTn id="8" dur="500" fill="hold"/>
                                        <p:tgtEl>
                                          <p:spTgt spid="137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7220"/>
                                        </p:tgtEl>
                                        <p:attrNameLst>
                                          <p:attrName>style.visibility</p:attrName>
                                        </p:attrNameLst>
                                      </p:cBhvr>
                                      <p:to>
                                        <p:strVal val="visible"/>
                                      </p:to>
                                    </p:set>
                                    <p:anim calcmode="lin" valueType="num">
                                      <p:cBhvr additive="base">
                                        <p:cTn id="13" dur="500" fill="hold"/>
                                        <p:tgtEl>
                                          <p:spTgt spid="137220"/>
                                        </p:tgtEl>
                                        <p:attrNameLst>
                                          <p:attrName>ppt_x</p:attrName>
                                        </p:attrNameLst>
                                      </p:cBhvr>
                                      <p:tavLst>
                                        <p:tav tm="0">
                                          <p:val>
                                            <p:strVal val="#ppt_x"/>
                                          </p:val>
                                        </p:tav>
                                        <p:tav tm="100000">
                                          <p:val>
                                            <p:strVal val="#ppt_x"/>
                                          </p:val>
                                        </p:tav>
                                      </p:tavLst>
                                    </p:anim>
                                    <p:anim calcmode="lin" valueType="num">
                                      <p:cBhvr additive="base">
                                        <p:cTn id="14" dur="500" fill="hold"/>
                                        <p:tgtEl>
                                          <p:spTgt spid="1372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7221"/>
                                        </p:tgtEl>
                                        <p:attrNameLst>
                                          <p:attrName>style.visibility</p:attrName>
                                        </p:attrNameLst>
                                      </p:cBhvr>
                                      <p:to>
                                        <p:strVal val="visible"/>
                                      </p:to>
                                    </p:set>
                                    <p:anim calcmode="lin" valueType="num">
                                      <p:cBhvr additive="base">
                                        <p:cTn id="19" dur="500" fill="hold"/>
                                        <p:tgtEl>
                                          <p:spTgt spid="137221"/>
                                        </p:tgtEl>
                                        <p:attrNameLst>
                                          <p:attrName>ppt_x</p:attrName>
                                        </p:attrNameLst>
                                      </p:cBhvr>
                                      <p:tavLst>
                                        <p:tav tm="0">
                                          <p:val>
                                            <p:strVal val="#ppt_x"/>
                                          </p:val>
                                        </p:tav>
                                        <p:tav tm="100000">
                                          <p:val>
                                            <p:strVal val="#ppt_x"/>
                                          </p:val>
                                        </p:tav>
                                      </p:tavLst>
                                    </p:anim>
                                    <p:anim calcmode="lin" valueType="num">
                                      <p:cBhvr additive="base">
                                        <p:cTn id="20" dur="500" fill="hold"/>
                                        <p:tgtEl>
                                          <p:spTgt spid="1372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7222"/>
                                        </p:tgtEl>
                                        <p:attrNameLst>
                                          <p:attrName>style.visibility</p:attrName>
                                        </p:attrNameLst>
                                      </p:cBhvr>
                                      <p:to>
                                        <p:strVal val="visible"/>
                                      </p:to>
                                    </p:set>
                                    <p:anim calcmode="lin" valueType="num">
                                      <p:cBhvr additive="base">
                                        <p:cTn id="31" dur="500" fill="hold"/>
                                        <p:tgtEl>
                                          <p:spTgt spid="137222"/>
                                        </p:tgtEl>
                                        <p:attrNameLst>
                                          <p:attrName>ppt_x</p:attrName>
                                        </p:attrNameLst>
                                      </p:cBhvr>
                                      <p:tavLst>
                                        <p:tav tm="0">
                                          <p:val>
                                            <p:strVal val="#ppt_x"/>
                                          </p:val>
                                        </p:tav>
                                        <p:tav tm="100000">
                                          <p:val>
                                            <p:strVal val="#ppt_x"/>
                                          </p:val>
                                        </p:tav>
                                      </p:tavLst>
                                    </p:anim>
                                    <p:anim calcmode="lin" valueType="num">
                                      <p:cBhvr additive="base">
                                        <p:cTn id="32" dur="500" fill="hold"/>
                                        <p:tgtEl>
                                          <p:spTgt spid="137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LU decomposition using Gauss Elimination method </a:t>
            </a:r>
          </a:p>
        </p:txBody>
      </p:sp>
      <p:sp>
        <p:nvSpPr>
          <p:cNvPr id="3" name="Content Placeholder 2"/>
          <p:cNvSpPr>
            <a:spLocks noGrp="1"/>
          </p:cNvSpPr>
          <p:nvPr>
            <p:ph idx="1"/>
          </p:nvPr>
        </p:nvSpPr>
        <p:spPr/>
        <p:txBody>
          <a:bodyPr/>
          <a:lstStyle/>
          <a:p>
            <a:endParaRPr lang="en-US" dirty="0" smtClean="0"/>
          </a:p>
          <a:p>
            <a:endParaRPr lang="en-US" dirty="0"/>
          </a:p>
          <a:p>
            <a:pPr marL="0" indent="0">
              <a:buNone/>
            </a:pPr>
            <a:r>
              <a:rPr lang="en-US" sz="2000" dirty="0" smtClean="0"/>
              <a:t>Solution:</a:t>
            </a:r>
            <a:endParaRPr lang="en-US" sz="2000" dirty="0"/>
          </a:p>
        </p:txBody>
      </p:sp>
      <p:pic>
        <p:nvPicPr>
          <p:cNvPr id="138242" name="Picture 2"/>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5575" y="1754947"/>
            <a:ext cx="493395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8243" name="Picture 3"/>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49265" y="3429000"/>
            <a:ext cx="258127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085230" y="3113628"/>
            <a:ext cx="6096000" cy="646331"/>
          </a:xfrm>
          <a:prstGeom prst="rect">
            <a:avLst/>
          </a:prstGeom>
        </p:spPr>
        <p:txBody>
          <a:bodyPr>
            <a:spAutoFit/>
          </a:bodyPr>
          <a:lstStyle/>
          <a:p>
            <a:r>
              <a:rPr lang="en-US" i="1" dirty="0"/>
              <a:t>L</a:t>
            </a:r>
            <a:r>
              <a:rPr lang="en-US" dirty="0"/>
              <a:t> is just made up of the multipliers we used in Gaussian elimination with 1s on the diagonal.</a:t>
            </a:r>
          </a:p>
        </p:txBody>
      </p:sp>
      <p:pic>
        <p:nvPicPr>
          <p:cNvPr id="138244" name="Picture 4"/>
          <p:cNvPicPr>
            <a:picLocks noChangeAspect="1" noChangeArrowheads="1"/>
          </p:cNvPicPr>
          <p:nvPr/>
        </p:nvPicPr>
        <p:blipFill>
          <a:blip r:embed="rId6">
            <a:biLevel thresh="75000"/>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32003" y="3819525"/>
            <a:ext cx="2962275"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11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243"/>
                                        </p:tgtEl>
                                        <p:attrNameLst>
                                          <p:attrName>style.visibility</p:attrName>
                                        </p:attrNameLst>
                                      </p:cBhvr>
                                      <p:to>
                                        <p:strVal val="visible"/>
                                      </p:to>
                                    </p:set>
                                    <p:anim calcmode="lin" valueType="num">
                                      <p:cBhvr additive="base">
                                        <p:cTn id="7" dur="500" fill="hold"/>
                                        <p:tgtEl>
                                          <p:spTgt spid="138243"/>
                                        </p:tgtEl>
                                        <p:attrNameLst>
                                          <p:attrName>ppt_x</p:attrName>
                                        </p:attrNameLst>
                                      </p:cBhvr>
                                      <p:tavLst>
                                        <p:tav tm="0">
                                          <p:val>
                                            <p:strVal val="#ppt_x"/>
                                          </p:val>
                                        </p:tav>
                                        <p:tav tm="100000">
                                          <p:val>
                                            <p:strVal val="#ppt_x"/>
                                          </p:val>
                                        </p:tav>
                                      </p:tavLst>
                                    </p:anim>
                                    <p:anim calcmode="lin" valueType="num">
                                      <p:cBhvr additive="base">
                                        <p:cTn id="8" dur="500" fill="hold"/>
                                        <p:tgtEl>
                                          <p:spTgt spid="138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8244"/>
                                        </p:tgtEl>
                                        <p:attrNameLst>
                                          <p:attrName>style.visibility</p:attrName>
                                        </p:attrNameLst>
                                      </p:cBhvr>
                                      <p:to>
                                        <p:strVal val="visible"/>
                                      </p:to>
                                    </p:set>
                                    <p:anim calcmode="lin" valueType="num">
                                      <p:cBhvr additive="base">
                                        <p:cTn id="19" dur="500" fill="hold"/>
                                        <p:tgtEl>
                                          <p:spTgt spid="138244"/>
                                        </p:tgtEl>
                                        <p:attrNameLst>
                                          <p:attrName>ppt_x</p:attrName>
                                        </p:attrNameLst>
                                      </p:cBhvr>
                                      <p:tavLst>
                                        <p:tav tm="0">
                                          <p:val>
                                            <p:strVal val="#ppt_x"/>
                                          </p:val>
                                        </p:tav>
                                        <p:tav tm="100000">
                                          <p:val>
                                            <p:strVal val="#ppt_x"/>
                                          </p:val>
                                        </p:tav>
                                      </p:tavLst>
                                    </p:anim>
                                    <p:anim calcmode="lin" valueType="num">
                                      <p:cBhvr additive="base">
                                        <p:cTn id="20" dur="500" fill="hold"/>
                                        <p:tgtEl>
                                          <p:spTgt spid="138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pPr marL="0" indent="0">
              <a:buNone/>
            </a:pPr>
            <a:r>
              <a:rPr lang="en-US" sz="2000" dirty="0" smtClean="0"/>
              <a:t>Solution:?????</a:t>
            </a:r>
            <a:endParaRPr lang="en-US" sz="2000" dirty="0"/>
          </a:p>
        </p:txBody>
      </p:sp>
      <p:pic>
        <p:nvPicPr>
          <p:cNvPr id="139266" name="Picture 2"/>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04922" y="1782881"/>
            <a:ext cx="9715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267" name="Picture 3"/>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04922" y="1554281"/>
            <a:ext cx="4886325"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384415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 \begin{equation*} x_1 + x_2 + x_3 = 1 \end{equation*} \begin{equation*} 4x_1 + 3x_2 - x_3 = 6  \end{equation*} \begin{equation*} 3x_1 + 5x_2 + 3x_3 = 4 \end{equation*} "/>
          <p:cNvSpPr>
            <a:spLocks noChangeAspect="1" noChangeArrowheads="1"/>
          </p:cNvSpPr>
          <p:nvPr/>
        </p:nvSpPr>
        <p:spPr bwMode="auto">
          <a:xfrm>
            <a:off x="0" y="0"/>
            <a:ext cx="308610" cy="30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pic>
        <p:nvPicPr>
          <p:cNvPr id="140289" name="Picture 21"/>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8610" y="455612"/>
            <a:ext cx="1219200" cy="619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107648"/>
            <a:ext cx="91646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273239"/>
                </a:solidFill>
                <a:effectLst/>
                <a:latin typeface="Arial" pitchFamily="34" charset="0"/>
                <a:ea typeface="Calibri" pitchFamily="34" charset="0"/>
                <a:cs typeface="Arial" pitchFamily="34" charset="0"/>
              </a:rPr>
              <a:t>Solve the following system of equations using LU Decomposition ( LU </a:t>
            </a:r>
            <a:r>
              <a:rPr kumimoji="0" lang="en-US" altLang="en-US" sz="1400" b="1" i="0" u="none" strike="noStrike" cap="none" normalizeH="0" baseline="0" dirty="0" err="1" smtClean="0">
                <a:ln>
                  <a:noFill/>
                </a:ln>
                <a:solidFill>
                  <a:srgbClr val="273239"/>
                </a:solidFill>
                <a:effectLst/>
                <a:latin typeface="Arial" pitchFamily="34" charset="0"/>
                <a:ea typeface="Calibri" pitchFamily="34" charset="0"/>
                <a:cs typeface="Arial" pitchFamily="34" charset="0"/>
              </a:rPr>
              <a:t>decomosition</a:t>
            </a:r>
            <a:r>
              <a:rPr kumimoji="0" lang="en-US" altLang="en-US" sz="1400" b="1" i="0" u="none" strike="noStrike" cap="none" normalizeH="0" baseline="0" dirty="0" smtClean="0">
                <a:ln>
                  <a:noFill/>
                </a:ln>
                <a:solidFill>
                  <a:srgbClr val="273239"/>
                </a:solidFill>
                <a:effectLst/>
                <a:latin typeface="Arial" pitchFamily="34" charset="0"/>
                <a:ea typeface="Calibri" pitchFamily="34" charset="0"/>
                <a:cs typeface="Arial" pitchFamily="34" charset="0"/>
              </a:rPr>
              <a:t> </a:t>
            </a:r>
            <a:r>
              <a:rPr lang="en-US" altLang="en-US" sz="1400" b="1" dirty="0" smtClean="0">
                <a:solidFill>
                  <a:srgbClr val="273239"/>
                </a:solidFill>
                <a:latin typeface="Arial" pitchFamily="34" charset="0"/>
                <a:ea typeface="Calibri" pitchFamily="34" charset="0"/>
                <a:cs typeface="Arial" pitchFamily="34" charset="0"/>
              </a:rPr>
              <a:t>using GE ) </a:t>
            </a:r>
            <a:r>
              <a:rPr kumimoji="0" lang="en-US" altLang="en-US" sz="1400" b="1" i="0" u="none" strike="noStrike" cap="none" normalizeH="0" baseline="0" dirty="0" smtClean="0">
                <a:ln>
                  <a:noFill/>
                </a:ln>
                <a:solidFill>
                  <a:srgbClr val="273239"/>
                </a:solidFill>
                <a:effectLst/>
                <a:latin typeface="Arial" pitchFamily="34" charset="0"/>
                <a:ea typeface="Calibri" pitchFamily="34" charset="0"/>
                <a:cs typeface="Arial" pitchFamily="34" charset="0"/>
              </a:rPr>
              <a:t>method:</a:t>
            </a:r>
            <a:endParaRPr kumimoji="0" lang="en-US" altLang="en-US" sz="14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4"/>
          <p:cNvSpPr>
            <a:spLocks noChangeArrowheads="1"/>
          </p:cNvSpPr>
          <p:nvPr/>
        </p:nvSpPr>
        <p:spPr bwMode="auto">
          <a:xfrm>
            <a:off x="0" y="765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0" y="1384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 name="Picture 8"/>
          <p:cNvPicPr/>
          <p:nvPr/>
        </p:nvPicPr>
        <p:blipFill>
          <a:blip r:embed="rId4">
            <a:biLevel thresh="7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4305" y="1264389"/>
            <a:ext cx="5973445" cy="1899920"/>
          </a:xfrm>
          <a:prstGeom prst="rect">
            <a:avLst/>
          </a:prstGeom>
          <a:noFill/>
          <a:ln>
            <a:noFill/>
          </a:ln>
        </p:spPr>
      </p:pic>
      <p:pic>
        <p:nvPicPr>
          <p:cNvPr id="10" name="Picture 9"/>
          <p:cNvPicPr/>
          <p:nvPr/>
        </p:nvPicPr>
        <p:blipFill>
          <a:blip r:embed="rId6">
            <a:biLevel thresh="75000"/>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2084" y="3164309"/>
            <a:ext cx="5937885" cy="3515360"/>
          </a:xfrm>
          <a:prstGeom prst="rect">
            <a:avLst/>
          </a:prstGeom>
          <a:noFill/>
          <a:ln>
            <a:noFill/>
          </a:ln>
        </p:spPr>
      </p:pic>
      <p:pic>
        <p:nvPicPr>
          <p:cNvPr id="11" name="Picture 10"/>
          <p:cNvPicPr/>
          <p:nvPr/>
        </p:nvPicPr>
        <p:blipFill>
          <a:blip r:embed="rId8">
            <a:biLevel thresh="75000"/>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54115" y="1074737"/>
            <a:ext cx="5937885" cy="3348990"/>
          </a:xfrm>
          <a:prstGeom prst="rect">
            <a:avLst/>
          </a:prstGeom>
          <a:noFill/>
          <a:ln>
            <a:noFill/>
          </a:ln>
        </p:spPr>
      </p:pic>
      <p:pic>
        <p:nvPicPr>
          <p:cNvPr id="12" name="Picture 11"/>
          <p:cNvPicPr/>
          <p:nvPr/>
        </p:nvPicPr>
        <p:blipFill>
          <a:blip r:embed="rId10">
            <a:biLevel thresh="7500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54115" y="4170713"/>
            <a:ext cx="5937885" cy="1983105"/>
          </a:xfrm>
          <a:prstGeom prst="rect">
            <a:avLst/>
          </a:prstGeom>
          <a:noFill/>
          <a:ln>
            <a:noFill/>
          </a:ln>
        </p:spPr>
      </p:pic>
    </p:spTree>
    <p:extLst>
      <p:ext uri="{BB962C8B-B14F-4D97-AF65-F5344CB8AC3E}">
        <p14:creationId xmlns:p14="http://schemas.microsoft.com/office/powerpoint/2010/main" val="157768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072"/>
            <a:ext cx="10972800" cy="1252728"/>
          </a:xfrm>
        </p:spPr>
        <p:txBody>
          <a:bodyPr>
            <a:noAutofit/>
          </a:bodyPr>
          <a:lstStyle/>
          <a:p>
            <a:pPr>
              <a:defRPr/>
            </a:pPr>
            <a:r>
              <a:rPr lang="en-US" altLang="en-US" sz="3200" dirty="0">
                <a:latin typeface="Arial" charset="0"/>
              </a:rPr>
              <a:t>Finding the inverse of a square matrix</a:t>
            </a:r>
            <a:endParaRPr lang="en-US" sz="2800" dirty="0"/>
          </a:p>
        </p:txBody>
      </p:sp>
      <p:sp>
        <p:nvSpPr>
          <p:cNvPr id="82947"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2948"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2949"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2950" name="Text Box 19"/>
          <p:cNvSpPr txBox="1">
            <a:spLocks noChangeArrowheads="1"/>
          </p:cNvSpPr>
          <p:nvPr/>
        </p:nvSpPr>
        <p:spPr bwMode="auto">
          <a:xfrm>
            <a:off x="1016000" y="2667001"/>
            <a:ext cx="1019386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a:latin typeface="Times New Roman" pitchFamily="18" charset="0"/>
                <a:cs typeface="Times New Roman" pitchFamily="18" charset="0"/>
              </a:rPr>
              <a:t>The inverse [</a:t>
            </a:r>
            <a:r>
              <a:rPr lang="en-US" altLang="en-US" i="1">
                <a:latin typeface="Times New Roman" pitchFamily="18" charset="0"/>
                <a:cs typeface="Times New Roman" pitchFamily="18" charset="0"/>
              </a:rPr>
              <a:t>B</a:t>
            </a:r>
            <a:r>
              <a:rPr lang="en-US" altLang="en-US">
                <a:latin typeface="Times New Roman" pitchFamily="18" charset="0"/>
                <a:cs typeface="Times New Roman" pitchFamily="18" charset="0"/>
              </a:rPr>
              <a:t>] of a square matrix [</a:t>
            </a:r>
            <a:r>
              <a:rPr lang="en-US" altLang="en-US" i="1">
                <a:latin typeface="Times New Roman" pitchFamily="18" charset="0"/>
                <a:cs typeface="Times New Roman" pitchFamily="18" charset="0"/>
              </a:rPr>
              <a:t>A</a:t>
            </a:r>
            <a:r>
              <a:rPr lang="en-US" altLang="en-US">
                <a:latin typeface="Times New Roman" pitchFamily="18" charset="0"/>
                <a:cs typeface="Times New Roman" pitchFamily="18" charset="0"/>
              </a:rPr>
              <a:t>] is defined as</a:t>
            </a:r>
          </a:p>
          <a:p>
            <a:pPr eaLnBrk="1" hangingPunct="1">
              <a:spcBef>
                <a:spcPct val="50000"/>
              </a:spcBef>
            </a:pPr>
            <a:endParaRPr lang="en-US" altLang="en-US" sz="1800">
              <a:latin typeface="Times New Roman" pitchFamily="18" charset="0"/>
              <a:cs typeface="Times New Roman" pitchFamily="18" charset="0"/>
            </a:endParaRPr>
          </a:p>
          <a:p>
            <a:pPr algn="ctr" eaLnBrk="1" hangingPunct="1">
              <a:spcBef>
                <a:spcPct val="50000"/>
              </a:spcBef>
            </a:pPr>
            <a:r>
              <a:rPr lang="en-US" altLang="en-US" sz="4000">
                <a:latin typeface="Times New Roman" pitchFamily="18" charset="0"/>
                <a:cs typeface="Times New Roman" pitchFamily="18" charset="0"/>
              </a:rPr>
              <a:t>[</a:t>
            </a:r>
            <a:r>
              <a:rPr lang="en-US" altLang="en-US" sz="4000" i="1">
                <a:latin typeface="Times New Roman" pitchFamily="18" charset="0"/>
                <a:cs typeface="Times New Roman" pitchFamily="18" charset="0"/>
              </a:rPr>
              <a:t>A</a:t>
            </a:r>
            <a:r>
              <a:rPr lang="en-US" altLang="en-US" sz="4000">
                <a:latin typeface="Times New Roman" pitchFamily="18" charset="0"/>
                <a:cs typeface="Times New Roman" pitchFamily="18" charset="0"/>
              </a:rPr>
              <a:t>][</a:t>
            </a:r>
            <a:r>
              <a:rPr lang="en-US" altLang="en-US" sz="4000" i="1">
                <a:latin typeface="Times New Roman" pitchFamily="18" charset="0"/>
                <a:cs typeface="Times New Roman" pitchFamily="18" charset="0"/>
              </a:rPr>
              <a:t>B</a:t>
            </a:r>
            <a:r>
              <a:rPr lang="en-US" altLang="en-US" sz="4000">
                <a:latin typeface="Times New Roman" pitchFamily="18" charset="0"/>
                <a:cs typeface="Times New Roman" pitchFamily="18" charset="0"/>
              </a:rPr>
              <a:t>] = [</a:t>
            </a:r>
            <a:r>
              <a:rPr lang="en-US" altLang="en-US" sz="4000" i="1">
                <a:latin typeface="Times New Roman" pitchFamily="18" charset="0"/>
                <a:cs typeface="Times New Roman" pitchFamily="18" charset="0"/>
              </a:rPr>
              <a:t>I</a:t>
            </a:r>
            <a:r>
              <a:rPr lang="en-US" altLang="en-US" sz="4000">
                <a:latin typeface="Times New Roman" pitchFamily="18" charset="0"/>
                <a:cs typeface="Times New Roman" pitchFamily="18" charset="0"/>
              </a:rPr>
              <a:t>] = [</a:t>
            </a:r>
            <a:r>
              <a:rPr lang="en-US" altLang="en-US" sz="4000" i="1">
                <a:latin typeface="Times New Roman" pitchFamily="18" charset="0"/>
                <a:cs typeface="Times New Roman" pitchFamily="18" charset="0"/>
              </a:rPr>
              <a:t>B</a:t>
            </a:r>
            <a:r>
              <a:rPr lang="en-US" altLang="en-US" sz="4000">
                <a:latin typeface="Times New Roman" pitchFamily="18" charset="0"/>
                <a:cs typeface="Times New Roman" pitchFamily="18" charset="0"/>
              </a:rPr>
              <a:t>][</a:t>
            </a:r>
            <a:r>
              <a:rPr lang="en-US" altLang="en-US" sz="4000" i="1">
                <a:latin typeface="Times New Roman" pitchFamily="18" charset="0"/>
                <a:cs typeface="Times New Roman" pitchFamily="18" charset="0"/>
              </a:rPr>
              <a:t>A</a:t>
            </a:r>
            <a:r>
              <a:rPr lang="en-US" altLang="en-US" sz="4000">
                <a:latin typeface="Times New Roman" pitchFamily="18" charset="0"/>
                <a:cs typeface="Times New Roman" pitchFamily="18" charset="0"/>
              </a:rPr>
              <a:t>]</a:t>
            </a:r>
          </a:p>
        </p:txBody>
      </p:sp>
    </p:spTree>
    <p:extLst>
      <p:ext uri="{BB962C8B-B14F-4D97-AF65-F5344CB8AC3E}">
        <p14:creationId xmlns:p14="http://schemas.microsoft.com/office/powerpoint/2010/main" val="329721544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072"/>
            <a:ext cx="10972800" cy="1252728"/>
          </a:xfrm>
        </p:spPr>
        <p:txBody>
          <a:bodyPr>
            <a:noAutofit/>
          </a:bodyPr>
          <a:lstStyle/>
          <a:p>
            <a:pPr algn="l">
              <a:defRPr/>
            </a:pPr>
            <a:r>
              <a:rPr lang="en-US" altLang="en-US" sz="3200" dirty="0">
                <a:latin typeface="Arial" charset="0"/>
              </a:rPr>
              <a:t>Finding the inverse of a square </a:t>
            </a:r>
            <a:r>
              <a:rPr lang="en-US" altLang="en-US" sz="3200" dirty="0" smtClean="0">
                <a:latin typeface="Arial" charset="0"/>
              </a:rPr>
              <a:t>matrix using LU Decomposition</a:t>
            </a:r>
            <a:endParaRPr lang="en-US" sz="2800" dirty="0"/>
          </a:p>
        </p:txBody>
      </p:sp>
      <p:sp>
        <p:nvSpPr>
          <p:cNvPr id="84995"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4996"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4997"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4998" name="Text Box 4"/>
          <p:cNvSpPr txBox="1">
            <a:spLocks noChangeArrowheads="1"/>
          </p:cNvSpPr>
          <p:nvPr/>
        </p:nvSpPr>
        <p:spPr bwMode="auto">
          <a:xfrm>
            <a:off x="1422400" y="2057400"/>
            <a:ext cx="9753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sz="2200">
                <a:latin typeface="Times New Roman" pitchFamily="18" charset="0"/>
                <a:cs typeface="Times New Roman" pitchFamily="18" charset="0"/>
              </a:rPr>
              <a:t>How can LU Decomposition be used to find the inverse?</a:t>
            </a:r>
          </a:p>
          <a:p>
            <a:pPr eaLnBrk="1" hangingPunct="1">
              <a:spcBef>
                <a:spcPct val="50000"/>
              </a:spcBef>
            </a:pPr>
            <a:r>
              <a:rPr lang="en-US" altLang="en-US" sz="1800">
                <a:latin typeface="Times New Roman" pitchFamily="18" charset="0"/>
                <a:cs typeface="Times New Roman" pitchFamily="18" charset="0"/>
              </a:rPr>
              <a:t>Assume the first column of [</a:t>
            </a:r>
            <a:r>
              <a:rPr lang="en-US" altLang="en-US" sz="1800" i="1">
                <a:latin typeface="Times New Roman" pitchFamily="18" charset="0"/>
                <a:cs typeface="Times New Roman" pitchFamily="18" charset="0"/>
              </a:rPr>
              <a:t>B</a:t>
            </a:r>
            <a:r>
              <a:rPr lang="en-US" altLang="en-US" sz="1800">
                <a:latin typeface="Times New Roman" pitchFamily="18" charset="0"/>
                <a:cs typeface="Times New Roman" pitchFamily="18" charset="0"/>
              </a:rPr>
              <a:t>] to be [</a:t>
            </a:r>
            <a:r>
              <a:rPr lang="en-US" altLang="en-US" sz="1800" i="1">
                <a:latin typeface="Times New Roman" pitchFamily="18" charset="0"/>
                <a:cs typeface="Times New Roman" pitchFamily="18" charset="0"/>
              </a:rPr>
              <a:t>b</a:t>
            </a:r>
            <a:r>
              <a:rPr lang="en-US" altLang="en-US" sz="1800" i="1" baseline="-25000">
                <a:latin typeface="Times New Roman" pitchFamily="18" charset="0"/>
                <a:cs typeface="Times New Roman" pitchFamily="18" charset="0"/>
              </a:rPr>
              <a:t>11</a:t>
            </a:r>
            <a:r>
              <a:rPr lang="en-US" altLang="en-US" sz="1800" i="1">
                <a:latin typeface="Times New Roman" pitchFamily="18" charset="0"/>
                <a:cs typeface="Times New Roman" pitchFamily="18" charset="0"/>
              </a:rPr>
              <a:t>  b</a:t>
            </a:r>
            <a:r>
              <a:rPr lang="en-US" altLang="en-US" sz="1800" i="1" baseline="-25000">
                <a:latin typeface="Times New Roman" pitchFamily="18" charset="0"/>
                <a:cs typeface="Times New Roman" pitchFamily="18" charset="0"/>
              </a:rPr>
              <a:t>12</a:t>
            </a:r>
            <a:r>
              <a:rPr lang="en-US" altLang="en-US" sz="1800" i="1">
                <a:latin typeface="Times New Roman" pitchFamily="18" charset="0"/>
                <a:cs typeface="Times New Roman" pitchFamily="18" charset="0"/>
              </a:rPr>
              <a:t>  … b</a:t>
            </a:r>
            <a:r>
              <a:rPr lang="en-US" altLang="en-US" sz="1800" i="1" baseline="-25000">
                <a:latin typeface="Times New Roman" pitchFamily="18" charset="0"/>
                <a:cs typeface="Times New Roman" pitchFamily="18" charset="0"/>
              </a:rPr>
              <a:t>n1</a:t>
            </a:r>
            <a:r>
              <a:rPr lang="en-US" altLang="en-US" sz="1800">
                <a:latin typeface="Times New Roman" pitchFamily="18" charset="0"/>
                <a:cs typeface="Times New Roman" pitchFamily="18" charset="0"/>
              </a:rPr>
              <a:t>]</a:t>
            </a:r>
            <a:r>
              <a:rPr lang="en-US" altLang="en-US" sz="1800" i="1" baseline="30000">
                <a:latin typeface="Times New Roman" pitchFamily="18" charset="0"/>
                <a:cs typeface="Times New Roman" pitchFamily="18" charset="0"/>
              </a:rPr>
              <a:t>T</a:t>
            </a:r>
          </a:p>
          <a:p>
            <a:pPr eaLnBrk="1" hangingPunct="1">
              <a:spcBef>
                <a:spcPct val="50000"/>
              </a:spcBef>
            </a:pPr>
            <a:r>
              <a:rPr lang="en-US" altLang="en-US" sz="1800">
                <a:latin typeface="Times New Roman" pitchFamily="18" charset="0"/>
                <a:cs typeface="Times New Roman" pitchFamily="18" charset="0"/>
              </a:rPr>
              <a:t>Using this and the definition of matrix multiplication</a:t>
            </a:r>
          </a:p>
          <a:p>
            <a:pPr eaLnBrk="1" hangingPunct="1"/>
            <a:endParaRPr lang="en-US" altLang="en-US" sz="1800">
              <a:latin typeface="Times New Roman" pitchFamily="18" charset="0"/>
              <a:cs typeface="Times New Roman" pitchFamily="18" charset="0"/>
            </a:endParaRPr>
          </a:p>
          <a:p>
            <a:pPr eaLnBrk="1" hangingPunct="1"/>
            <a:r>
              <a:rPr lang="en-US" altLang="en-US" sz="1800">
                <a:latin typeface="Times New Roman" pitchFamily="18" charset="0"/>
                <a:cs typeface="Times New Roman" pitchFamily="18" charset="0"/>
              </a:rPr>
              <a:t>       First column of [</a:t>
            </a:r>
            <a:r>
              <a:rPr lang="en-US" altLang="en-US" sz="1800" i="1">
                <a:latin typeface="Times New Roman" pitchFamily="18" charset="0"/>
                <a:cs typeface="Times New Roman" pitchFamily="18" charset="0"/>
              </a:rPr>
              <a:t>B</a:t>
            </a:r>
            <a:r>
              <a:rPr lang="en-US" altLang="en-US" sz="1800">
                <a:latin typeface="Times New Roman" pitchFamily="18" charset="0"/>
                <a:cs typeface="Times New Roman" pitchFamily="18" charset="0"/>
              </a:rPr>
              <a:t>]      	         	        Second column of [</a:t>
            </a:r>
            <a:r>
              <a:rPr lang="en-US" altLang="en-US" sz="1800" i="1">
                <a:latin typeface="Times New Roman" pitchFamily="18" charset="0"/>
                <a:cs typeface="Times New Roman" pitchFamily="18" charset="0"/>
              </a:rPr>
              <a:t>B</a:t>
            </a:r>
            <a:r>
              <a:rPr lang="en-US" altLang="en-US" sz="1800">
                <a:latin typeface="Times New Roman" pitchFamily="18" charset="0"/>
                <a:cs typeface="Times New Roman" pitchFamily="18" charset="0"/>
              </a:rPr>
              <a:t>]</a:t>
            </a:r>
          </a:p>
        </p:txBody>
      </p:sp>
      <p:graphicFrame>
        <p:nvGraphicFramePr>
          <p:cNvPr id="84999" name="Object 9"/>
          <p:cNvGraphicFramePr>
            <a:graphicFrameLocks noChangeAspect="1"/>
          </p:cNvGraphicFramePr>
          <p:nvPr/>
        </p:nvGraphicFramePr>
        <p:xfrm>
          <a:off x="2235201" y="3886200"/>
          <a:ext cx="1767417" cy="1371600"/>
        </p:xfrm>
        <a:graphic>
          <a:graphicData uri="http://schemas.openxmlformats.org/presentationml/2006/ole">
            <mc:AlternateContent xmlns:mc="http://schemas.openxmlformats.org/markup-compatibility/2006">
              <mc:Choice xmlns:v="urn:schemas-microsoft-com:vml" Requires="v">
                <p:oleObj spid="_x0000_s100480" name="Equation" r:id="rId4" imgW="914400" imgH="939800" progId="Equation.3">
                  <p:embed/>
                </p:oleObj>
              </mc:Choice>
              <mc:Fallback>
                <p:oleObj name="Equation" r:id="rId4" imgW="914400" imgH="93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201" y="3886200"/>
                        <a:ext cx="176741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00" name="Object 11"/>
          <p:cNvGraphicFramePr>
            <a:graphicFrameLocks noChangeAspect="1"/>
          </p:cNvGraphicFramePr>
          <p:nvPr/>
        </p:nvGraphicFramePr>
        <p:xfrm>
          <a:off x="7327900" y="3886200"/>
          <a:ext cx="1828800" cy="1371600"/>
        </p:xfrm>
        <a:graphic>
          <a:graphicData uri="http://schemas.openxmlformats.org/presentationml/2006/ole">
            <mc:AlternateContent xmlns:mc="http://schemas.openxmlformats.org/markup-compatibility/2006">
              <mc:Choice xmlns:v="urn:schemas-microsoft-com:vml" Requires="v">
                <p:oleObj spid="_x0000_s100481" name="Equation" r:id="rId6" imgW="939800" imgH="939800" progId="Equation.3">
                  <p:embed/>
                </p:oleObj>
              </mc:Choice>
              <mc:Fallback>
                <p:oleObj name="Equation" r:id="rId6" imgW="939800" imgH="939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7900" y="38862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01" name="Text Box 12"/>
          <p:cNvSpPr txBox="1">
            <a:spLocks noChangeArrowheads="1"/>
          </p:cNvSpPr>
          <p:nvPr/>
        </p:nvSpPr>
        <p:spPr bwMode="auto">
          <a:xfrm>
            <a:off x="1422400" y="5410201"/>
            <a:ext cx="934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sz="1800">
                <a:latin typeface="Times New Roman" pitchFamily="18" charset="0"/>
                <a:cs typeface="Times New Roman" pitchFamily="18" charset="0"/>
              </a:rPr>
              <a:t>The remaining columns in [</a:t>
            </a:r>
            <a:r>
              <a:rPr lang="en-US" altLang="en-US" sz="1800" i="1">
                <a:latin typeface="Times New Roman" pitchFamily="18" charset="0"/>
                <a:cs typeface="Times New Roman" pitchFamily="18" charset="0"/>
              </a:rPr>
              <a:t>B</a:t>
            </a:r>
            <a:r>
              <a:rPr lang="en-US" altLang="en-US" sz="1800">
                <a:latin typeface="Times New Roman" pitchFamily="18" charset="0"/>
                <a:cs typeface="Times New Roman" pitchFamily="18" charset="0"/>
              </a:rPr>
              <a:t>] can be found in the same manner</a:t>
            </a:r>
          </a:p>
        </p:txBody>
      </p:sp>
    </p:spTree>
    <p:extLst>
      <p:ext uri="{BB962C8B-B14F-4D97-AF65-F5344CB8AC3E}">
        <p14:creationId xmlns:p14="http://schemas.microsoft.com/office/powerpoint/2010/main" val="23123832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072"/>
            <a:ext cx="10972800" cy="1252728"/>
          </a:xfrm>
        </p:spPr>
        <p:txBody>
          <a:bodyPr>
            <a:noAutofit/>
          </a:bodyPr>
          <a:lstStyle/>
          <a:p>
            <a:pPr>
              <a:defRPr/>
            </a:pPr>
            <a:r>
              <a:rPr lang="en-US" altLang="en-US" sz="4400" dirty="0"/>
              <a:t>Example: Inverse of a Matrix</a:t>
            </a:r>
            <a:endParaRPr lang="en-US" sz="4000" dirty="0"/>
          </a:p>
        </p:txBody>
      </p:sp>
      <p:sp>
        <p:nvSpPr>
          <p:cNvPr id="87043"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7044"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7045"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7046" name="Rectangle 9"/>
          <p:cNvSpPr>
            <a:spLocks noChangeArrowheads="1"/>
          </p:cNvSpPr>
          <p:nvPr/>
        </p:nvSpPr>
        <p:spPr bwMode="auto">
          <a:xfrm>
            <a:off x="6003634" y="27647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87047" name="Rectangle 12"/>
          <p:cNvSpPr>
            <a:spLocks noChangeArrowheads="1"/>
          </p:cNvSpPr>
          <p:nvPr/>
        </p:nvSpPr>
        <p:spPr bwMode="auto">
          <a:xfrm>
            <a:off x="6003634" y="25742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87048" name="Text Box 3"/>
          <p:cNvSpPr txBox="1">
            <a:spLocks noChangeArrowheads="1"/>
          </p:cNvSpPr>
          <p:nvPr/>
        </p:nvSpPr>
        <p:spPr bwMode="auto">
          <a:xfrm>
            <a:off x="812800" y="1828800"/>
            <a:ext cx="493290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dirty="0">
                <a:latin typeface="Times New Roman" pitchFamily="18" charset="0"/>
                <a:cs typeface="Times New Roman" pitchFamily="18" charset="0"/>
              </a:rPr>
              <a:t>Find the inverse of a square matrix [</a:t>
            </a:r>
            <a:r>
              <a:rPr lang="en-US" altLang="en-US" i="1" dirty="0">
                <a:latin typeface="Times New Roman" pitchFamily="18" charset="0"/>
                <a:cs typeface="Times New Roman" pitchFamily="18" charset="0"/>
              </a:rPr>
              <a:t>A</a:t>
            </a:r>
            <a:r>
              <a:rPr lang="en-US" altLang="en-US" dirty="0">
                <a:latin typeface="Times New Roman" pitchFamily="18" charset="0"/>
                <a:cs typeface="Times New Roman" pitchFamily="18" charset="0"/>
              </a:rPr>
              <a:t>]</a:t>
            </a:r>
            <a:endParaRPr lang="en-US" altLang="en-US" sz="2000" dirty="0">
              <a:latin typeface="Times New Roman" pitchFamily="18" charset="0"/>
              <a:cs typeface="Times New Roman" pitchFamily="18" charset="0"/>
            </a:endParaRPr>
          </a:p>
        </p:txBody>
      </p:sp>
      <p:sp>
        <p:nvSpPr>
          <p:cNvPr id="87049" name="Rectangle 5"/>
          <p:cNvSpPr>
            <a:spLocks noChangeArrowheads="1"/>
          </p:cNvSpPr>
          <p:nvPr/>
        </p:nvSpPr>
        <p:spPr bwMode="auto">
          <a:xfrm>
            <a:off x="6003634"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graphicFrame>
        <p:nvGraphicFramePr>
          <p:cNvPr id="87050" name="Object 4"/>
          <p:cNvGraphicFramePr>
            <a:graphicFrameLocks noChangeAspect="1"/>
          </p:cNvGraphicFramePr>
          <p:nvPr>
            <p:extLst>
              <p:ext uri="{D42A27DB-BD31-4B8C-83A1-F6EECF244321}">
                <p14:modId xmlns:p14="http://schemas.microsoft.com/office/powerpoint/2010/main" val="2372793364"/>
              </p:ext>
            </p:extLst>
          </p:nvPr>
        </p:nvGraphicFramePr>
        <p:xfrm>
          <a:off x="812800" y="2339975"/>
          <a:ext cx="3251200" cy="1463675"/>
        </p:xfrm>
        <a:graphic>
          <a:graphicData uri="http://schemas.openxmlformats.org/presentationml/2006/ole">
            <mc:AlternateContent xmlns:mc="http://schemas.openxmlformats.org/markup-compatibility/2006">
              <mc:Choice xmlns:v="urn:schemas-microsoft-com:vml" Requires="v">
                <p:oleObj spid="_x0000_s101504" name="Equation" r:id="rId4" imgW="1193800" imgH="711200" progId="Equation.3">
                  <p:embed/>
                </p:oleObj>
              </mc:Choice>
              <mc:Fallback>
                <p:oleObj name="Equation" r:id="rId4" imgW="11938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0" y="2339975"/>
                        <a:ext cx="32512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51" name="Object 6"/>
          <p:cNvGraphicFramePr>
            <a:graphicFrameLocks noChangeAspect="1"/>
          </p:cNvGraphicFramePr>
          <p:nvPr>
            <p:extLst>
              <p:ext uri="{D42A27DB-BD31-4B8C-83A1-F6EECF244321}">
                <p14:modId xmlns:p14="http://schemas.microsoft.com/office/powerpoint/2010/main" val="632909459"/>
              </p:ext>
            </p:extLst>
          </p:nvPr>
        </p:nvGraphicFramePr>
        <p:xfrm>
          <a:off x="990222" y="4626592"/>
          <a:ext cx="6881284" cy="1343025"/>
        </p:xfrm>
        <a:graphic>
          <a:graphicData uri="http://schemas.openxmlformats.org/presentationml/2006/ole">
            <mc:AlternateContent xmlns:mc="http://schemas.openxmlformats.org/markup-compatibility/2006">
              <mc:Choice xmlns:v="urn:schemas-microsoft-com:vml" Requires="v">
                <p:oleObj spid="_x0000_s101505" name="Equation" r:id="rId6" imgW="2895600" imgH="711200" progId="Equation.3">
                  <p:embed/>
                </p:oleObj>
              </mc:Choice>
              <mc:Fallback>
                <p:oleObj name="Equation" r:id="rId6" imgW="28956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222" y="4626592"/>
                        <a:ext cx="6881284"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2" name="Text Box 9"/>
          <p:cNvSpPr txBox="1">
            <a:spLocks noChangeArrowheads="1"/>
          </p:cNvSpPr>
          <p:nvPr/>
        </p:nvSpPr>
        <p:spPr bwMode="auto">
          <a:xfrm>
            <a:off x="812800" y="4038600"/>
            <a:ext cx="1066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sz="1800">
                <a:latin typeface="Times New Roman" pitchFamily="18" charset="0"/>
                <a:cs typeface="Times New Roman" pitchFamily="18" charset="0"/>
              </a:rPr>
              <a:t>Using the decomposition procedure, the [</a:t>
            </a:r>
            <a:r>
              <a:rPr lang="en-US" altLang="en-US" sz="1800" i="1">
                <a:latin typeface="Times New Roman" pitchFamily="18" charset="0"/>
                <a:cs typeface="Times New Roman" pitchFamily="18" charset="0"/>
              </a:rPr>
              <a:t>L</a:t>
            </a:r>
            <a:r>
              <a:rPr lang="en-US" altLang="en-US" sz="1800">
                <a:latin typeface="Times New Roman" pitchFamily="18" charset="0"/>
                <a:cs typeface="Times New Roman" pitchFamily="18" charset="0"/>
              </a:rPr>
              <a:t>] and [</a:t>
            </a:r>
            <a:r>
              <a:rPr lang="en-US" altLang="en-US" sz="1800" i="1">
                <a:latin typeface="Times New Roman" pitchFamily="18" charset="0"/>
                <a:cs typeface="Times New Roman" pitchFamily="18" charset="0"/>
              </a:rPr>
              <a:t>U</a:t>
            </a:r>
            <a:r>
              <a:rPr lang="en-US" altLang="en-US" sz="1800">
                <a:latin typeface="Times New Roman" pitchFamily="18" charset="0"/>
                <a:cs typeface="Times New Roman" pitchFamily="18" charset="0"/>
              </a:rPr>
              <a:t>] matrices are found to be</a:t>
            </a:r>
          </a:p>
        </p:txBody>
      </p:sp>
      <p:sp>
        <p:nvSpPr>
          <p:cNvPr id="3" name="Rectangle 2"/>
          <p:cNvSpPr/>
          <p:nvPr/>
        </p:nvSpPr>
        <p:spPr>
          <a:xfrm>
            <a:off x="7506268" y="1828800"/>
            <a:ext cx="4531057" cy="213904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50000"/>
              </a:spcBef>
              <a:spcAft>
                <a:spcPts val="600"/>
              </a:spcAft>
            </a:pPr>
            <a:r>
              <a:rPr lang="en-US" altLang="en-US" sz="2000" dirty="0">
                <a:latin typeface="Times New Roman" pitchFamily="18" charset="0"/>
                <a:cs typeface="Times New Roman" pitchFamily="18" charset="0"/>
              </a:rPr>
              <a:t>Given  [</a:t>
            </a:r>
            <a:r>
              <a:rPr lang="en-US" altLang="en-US" sz="2000" i="1" dirty="0">
                <a:latin typeface="Times New Roman" pitchFamily="18" charset="0"/>
                <a:cs typeface="Times New Roman" pitchFamily="18" charset="0"/>
              </a:rPr>
              <a:t>A</a:t>
            </a:r>
            <a:r>
              <a:rPr lang="en-US" altLang="en-US" sz="2000" dirty="0">
                <a:latin typeface="Times New Roman" pitchFamily="18" charset="0"/>
                <a:cs typeface="Times New Roman" pitchFamily="18" charset="0"/>
              </a:rPr>
              <a:t>][</a:t>
            </a:r>
            <a:r>
              <a:rPr lang="en-US" altLang="en-US" sz="2000" i="1" dirty="0">
                <a:latin typeface="Times New Roman" pitchFamily="18" charset="0"/>
                <a:cs typeface="Times New Roman" pitchFamily="18" charset="0"/>
              </a:rPr>
              <a:t>X</a:t>
            </a:r>
            <a:r>
              <a:rPr lang="en-US" altLang="en-US" sz="2000" dirty="0">
                <a:latin typeface="Times New Roman" pitchFamily="18" charset="0"/>
                <a:cs typeface="Times New Roman" pitchFamily="18" charset="0"/>
              </a:rPr>
              <a:t>] = [</a:t>
            </a:r>
            <a:r>
              <a:rPr lang="en-US" altLang="en-US" sz="2000" i="1" dirty="0">
                <a:latin typeface="Times New Roman" pitchFamily="18" charset="0"/>
                <a:cs typeface="Times New Roman" pitchFamily="18" charset="0"/>
              </a:rPr>
              <a:t>C</a:t>
            </a:r>
            <a:r>
              <a:rPr lang="en-US" altLang="en-US" sz="2000" dirty="0">
                <a:latin typeface="Times New Roman" pitchFamily="18" charset="0"/>
                <a:cs typeface="Times New Roman" pitchFamily="18" charset="0"/>
              </a:rPr>
              <a:t>]       </a:t>
            </a:r>
          </a:p>
          <a:p>
            <a:pPr>
              <a:spcBef>
                <a:spcPct val="50000"/>
              </a:spcBef>
              <a:buFontTx/>
              <a:buAutoNum type="arabicPeriod"/>
            </a:pPr>
            <a:r>
              <a:rPr lang="en-US" altLang="en-US" dirty="0">
                <a:latin typeface="Times New Roman" pitchFamily="18" charset="0"/>
                <a:cs typeface="Times New Roman" pitchFamily="18" charset="0"/>
              </a:rPr>
              <a:t>Decompose [</a:t>
            </a:r>
            <a:r>
              <a:rPr lang="en-US" altLang="en-US" i="1" dirty="0">
                <a:latin typeface="Times New Roman" pitchFamily="18" charset="0"/>
                <a:cs typeface="Times New Roman" pitchFamily="18" charset="0"/>
              </a:rPr>
              <a:t>A</a:t>
            </a:r>
            <a:r>
              <a:rPr lang="en-US" altLang="en-US" dirty="0">
                <a:latin typeface="Times New Roman" pitchFamily="18" charset="0"/>
                <a:cs typeface="Times New Roman" pitchFamily="18" charset="0"/>
              </a:rPr>
              <a:t>] into [</a:t>
            </a:r>
            <a:r>
              <a:rPr lang="en-US" altLang="en-US" i="1" dirty="0">
                <a:latin typeface="Times New Roman" pitchFamily="18" charset="0"/>
                <a:cs typeface="Times New Roman" pitchFamily="18" charset="0"/>
              </a:rPr>
              <a:t>L</a:t>
            </a:r>
            <a:r>
              <a:rPr lang="en-US" altLang="en-US" dirty="0">
                <a:latin typeface="Times New Roman" pitchFamily="18" charset="0"/>
                <a:cs typeface="Times New Roman" pitchFamily="18" charset="0"/>
              </a:rPr>
              <a:t>] and [</a:t>
            </a:r>
            <a:r>
              <a:rPr lang="en-US" altLang="en-US" i="1" dirty="0">
                <a:latin typeface="Times New Roman" pitchFamily="18" charset="0"/>
                <a:cs typeface="Times New Roman" pitchFamily="18" charset="0"/>
              </a:rPr>
              <a:t>U</a:t>
            </a:r>
            <a:r>
              <a:rPr lang="en-US" altLang="en-US" dirty="0" smtClean="0">
                <a:latin typeface="Times New Roman" pitchFamily="18" charset="0"/>
                <a:cs typeface="Times New Roman" pitchFamily="18" charset="0"/>
              </a:rPr>
              <a:t>]</a:t>
            </a:r>
          </a:p>
          <a:p>
            <a:pPr>
              <a:spcBef>
                <a:spcPct val="50000"/>
              </a:spcBef>
            </a:pPr>
            <a:r>
              <a:rPr lang="en-US" altLang="en-US" dirty="0" smtClean="0">
                <a:latin typeface="Times New Roman" pitchFamily="18" charset="0"/>
                <a:cs typeface="Times New Roman" pitchFamily="18" charset="0"/>
              </a:rPr>
              <a:t>[L][U][X]=[C]</a:t>
            </a:r>
            <a:endParaRPr lang="en-US" altLang="en-US" dirty="0">
              <a:latin typeface="Times New Roman" pitchFamily="18" charset="0"/>
              <a:cs typeface="Times New Roman" pitchFamily="18" charset="0"/>
            </a:endParaRPr>
          </a:p>
          <a:p>
            <a:pPr>
              <a:spcBef>
                <a:spcPct val="50000"/>
              </a:spcBef>
              <a:buFontTx/>
              <a:buAutoNum type="arabicPeriod"/>
            </a:pPr>
            <a:r>
              <a:rPr lang="en-US" altLang="en-US" dirty="0">
                <a:latin typeface="Times New Roman" pitchFamily="18" charset="0"/>
                <a:cs typeface="Times New Roman" pitchFamily="18" charset="0"/>
              </a:rPr>
              <a:t>Solve [</a:t>
            </a:r>
            <a:r>
              <a:rPr lang="en-US" altLang="en-US" i="1" dirty="0">
                <a:latin typeface="Times New Roman" pitchFamily="18" charset="0"/>
                <a:cs typeface="Times New Roman" pitchFamily="18" charset="0"/>
              </a:rPr>
              <a:t>L</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Z</a:t>
            </a:r>
            <a:r>
              <a:rPr lang="en-US" altLang="en-US" dirty="0">
                <a:latin typeface="Times New Roman" pitchFamily="18" charset="0"/>
                <a:cs typeface="Times New Roman" pitchFamily="18" charset="0"/>
              </a:rPr>
              <a:t>] = [</a:t>
            </a:r>
            <a:r>
              <a:rPr lang="en-US" altLang="en-US" i="1" dirty="0">
                <a:latin typeface="Times New Roman" pitchFamily="18" charset="0"/>
                <a:cs typeface="Times New Roman" pitchFamily="18" charset="0"/>
              </a:rPr>
              <a:t>C</a:t>
            </a:r>
            <a:r>
              <a:rPr lang="en-US" altLang="en-US" dirty="0">
                <a:latin typeface="Times New Roman" pitchFamily="18" charset="0"/>
                <a:cs typeface="Times New Roman" pitchFamily="18" charset="0"/>
              </a:rPr>
              <a:t>] for [</a:t>
            </a:r>
            <a:r>
              <a:rPr lang="en-US" altLang="en-US" i="1" dirty="0">
                <a:latin typeface="Times New Roman" pitchFamily="18" charset="0"/>
                <a:cs typeface="Times New Roman" pitchFamily="18" charset="0"/>
              </a:rPr>
              <a:t>Z</a:t>
            </a:r>
            <a:r>
              <a:rPr lang="en-US" altLang="en-US" dirty="0">
                <a:latin typeface="Times New Roman" pitchFamily="18" charset="0"/>
                <a:cs typeface="Times New Roman" pitchFamily="18" charset="0"/>
              </a:rPr>
              <a:t>]  </a:t>
            </a:r>
            <a:r>
              <a:rPr lang="en-US" altLang="en-US" dirty="0" smtClean="0">
                <a:latin typeface="Times New Roman" pitchFamily="18" charset="0"/>
                <a:cs typeface="Times New Roman" pitchFamily="18" charset="0"/>
              </a:rPr>
              <a:t>([Z]=[U][X]) </a:t>
            </a:r>
            <a:endParaRPr lang="en-US" altLang="en-US" dirty="0">
              <a:latin typeface="Times New Roman" pitchFamily="18" charset="0"/>
              <a:cs typeface="Times New Roman" pitchFamily="18" charset="0"/>
            </a:endParaRPr>
          </a:p>
          <a:p>
            <a:pPr>
              <a:spcBef>
                <a:spcPct val="50000"/>
              </a:spcBef>
              <a:buFontTx/>
              <a:buAutoNum type="arabicPeriod"/>
            </a:pPr>
            <a:r>
              <a:rPr lang="en-US" altLang="en-US" dirty="0">
                <a:latin typeface="Times New Roman" pitchFamily="18" charset="0"/>
                <a:cs typeface="Times New Roman" pitchFamily="18" charset="0"/>
              </a:rPr>
              <a:t>Solve [</a:t>
            </a:r>
            <a:r>
              <a:rPr lang="en-US" altLang="en-US" i="1" dirty="0">
                <a:latin typeface="Times New Roman" pitchFamily="18" charset="0"/>
                <a:cs typeface="Times New Roman" pitchFamily="18" charset="0"/>
              </a:rPr>
              <a:t>U</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X</a:t>
            </a:r>
            <a:r>
              <a:rPr lang="en-US" altLang="en-US" dirty="0">
                <a:latin typeface="Times New Roman" pitchFamily="18" charset="0"/>
                <a:cs typeface="Times New Roman" pitchFamily="18" charset="0"/>
              </a:rPr>
              <a:t>] = [</a:t>
            </a:r>
            <a:r>
              <a:rPr lang="en-US" altLang="en-US" i="1" dirty="0">
                <a:latin typeface="Times New Roman" pitchFamily="18" charset="0"/>
                <a:cs typeface="Times New Roman" pitchFamily="18" charset="0"/>
              </a:rPr>
              <a:t>Z</a:t>
            </a:r>
            <a:r>
              <a:rPr lang="en-US" altLang="en-US" dirty="0">
                <a:latin typeface="Times New Roman" pitchFamily="18" charset="0"/>
                <a:cs typeface="Times New Roman" pitchFamily="18" charset="0"/>
              </a:rPr>
              <a:t>] for [</a:t>
            </a:r>
            <a:r>
              <a:rPr lang="en-US" altLang="en-US" i="1" dirty="0">
                <a:latin typeface="Times New Roman" pitchFamily="18" charset="0"/>
                <a:cs typeface="Times New Roman" pitchFamily="18" charset="0"/>
              </a:rPr>
              <a:t>X</a:t>
            </a:r>
            <a:r>
              <a:rPr lang="en-US" altLang="en-US" dirty="0">
                <a:latin typeface="Times New Roman" pitchFamily="18" charset="0"/>
                <a:cs typeface="Times New Roman" pitchFamily="18" charset="0"/>
              </a:rPr>
              <a:t>]</a:t>
            </a:r>
          </a:p>
        </p:txBody>
      </p:sp>
    </p:spTree>
    <p:extLst>
      <p:ext uri="{BB962C8B-B14F-4D97-AF65-F5344CB8AC3E}">
        <p14:creationId xmlns:p14="http://schemas.microsoft.com/office/powerpoint/2010/main" val="36124069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072"/>
            <a:ext cx="10972800" cy="1252728"/>
          </a:xfrm>
        </p:spPr>
        <p:txBody>
          <a:bodyPr>
            <a:noAutofit/>
          </a:bodyPr>
          <a:lstStyle/>
          <a:p>
            <a:pPr>
              <a:defRPr/>
            </a:pPr>
            <a:r>
              <a:rPr lang="en-US" altLang="en-US" sz="3600" dirty="0"/>
              <a:t>Example: Inverse of a </a:t>
            </a:r>
            <a:r>
              <a:rPr lang="en-US" altLang="en-US" sz="3600" dirty="0" smtClean="0"/>
              <a:t>Matrix (cont.)</a:t>
            </a:r>
            <a:endParaRPr lang="en-US" sz="3200" dirty="0"/>
          </a:p>
        </p:txBody>
      </p:sp>
      <p:sp>
        <p:nvSpPr>
          <p:cNvPr id="89091"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9092"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9093"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14" name="Text Box 4"/>
          <p:cNvSpPr txBox="1">
            <a:spLocks noChangeArrowheads="1"/>
          </p:cNvSpPr>
          <p:nvPr/>
        </p:nvSpPr>
        <p:spPr bwMode="auto">
          <a:xfrm>
            <a:off x="1117600" y="1905000"/>
            <a:ext cx="8026400" cy="1200150"/>
          </a:xfrm>
          <a:prstGeom prst="rect">
            <a:avLst/>
          </a:prstGeom>
          <a:noFill/>
          <a:ln w="9525">
            <a:noFill/>
            <a:miter lim="800000"/>
            <a:headEnd/>
            <a:tailEnd/>
          </a:ln>
        </p:spPr>
        <p:txBody>
          <a:bodyPr>
            <a:spAutoFit/>
          </a:bodyPr>
          <a:lstStyle/>
          <a:p>
            <a:pPr eaLnBrk="1" hangingPunct="1">
              <a:spcBef>
                <a:spcPct val="50000"/>
              </a:spcBef>
              <a:defRPr/>
            </a:pPr>
            <a:r>
              <a:rPr lang="en-US" sz="1800" dirty="0">
                <a:latin typeface="Times New Roman" panose="02020603050405020304" pitchFamily="18" charset="0"/>
                <a:cs typeface="Times New Roman" panose="02020603050405020304" pitchFamily="18" charset="0"/>
              </a:rPr>
              <a:t>Solving for the each column of [</a:t>
            </a:r>
            <a:r>
              <a:rPr lang="en-US" sz="1800" i="1"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requires two steps</a:t>
            </a:r>
          </a:p>
          <a:p>
            <a:pPr marL="342900" indent="-342900" eaLnBrk="1" hangingPunct="1">
              <a:spcBef>
                <a:spcPct val="50000"/>
              </a:spcBef>
              <a:buFontTx/>
              <a:buAutoNum type="arabicParenR"/>
              <a:defRPr/>
            </a:pPr>
            <a:r>
              <a:rPr lang="en-US" sz="1800" dirty="0">
                <a:latin typeface="Times New Roman" panose="02020603050405020304" pitchFamily="18" charset="0"/>
                <a:cs typeface="Times New Roman" panose="02020603050405020304" pitchFamily="18" charset="0"/>
              </a:rPr>
              <a:t>Solve [</a:t>
            </a:r>
            <a:r>
              <a:rPr lang="en-US" sz="1800" i="1"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Z</a:t>
            </a:r>
            <a:r>
              <a:rPr lang="en-US" sz="1800" dirty="0">
                <a:latin typeface="Times New Roman" panose="02020603050405020304" pitchFamily="18" charset="0"/>
                <a:cs typeface="Times New Roman" panose="02020603050405020304" pitchFamily="18" charset="0"/>
              </a:rPr>
              <a:t>] = [</a:t>
            </a:r>
            <a:r>
              <a:rPr lang="en-US" sz="1800" i="1"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 for [</a:t>
            </a:r>
            <a:r>
              <a:rPr lang="en-US" sz="1800" i="1" dirty="0">
                <a:latin typeface="Times New Roman" panose="02020603050405020304" pitchFamily="18" charset="0"/>
                <a:cs typeface="Times New Roman" panose="02020603050405020304" pitchFamily="18" charset="0"/>
              </a:rPr>
              <a:t>Z</a:t>
            </a:r>
            <a:r>
              <a:rPr lang="en-US" sz="1800" dirty="0">
                <a:latin typeface="Times New Roman" panose="02020603050405020304" pitchFamily="18" charset="0"/>
                <a:cs typeface="Times New Roman" panose="02020603050405020304" pitchFamily="18" charset="0"/>
              </a:rPr>
              <a:t>] </a:t>
            </a:r>
          </a:p>
          <a:p>
            <a:pPr marL="342900" indent="-342900" eaLnBrk="1" hangingPunct="1">
              <a:spcBef>
                <a:spcPct val="50000"/>
              </a:spcBef>
              <a:buFontTx/>
              <a:buAutoNum type="arabicParenR"/>
              <a:defRPr/>
            </a:pPr>
            <a:r>
              <a:rPr lang="en-US" sz="1800" dirty="0">
                <a:latin typeface="Times New Roman" panose="02020603050405020304" pitchFamily="18" charset="0"/>
                <a:cs typeface="Times New Roman" panose="02020603050405020304" pitchFamily="18" charset="0"/>
              </a:rPr>
              <a:t>Solve [</a:t>
            </a:r>
            <a:r>
              <a:rPr lang="en-US" sz="1800" i="1" dirty="0">
                <a:latin typeface="Times New Roman" panose="02020603050405020304" pitchFamily="18" charset="0"/>
                <a:cs typeface="Times New Roman" panose="02020603050405020304" pitchFamily="18" charset="0"/>
              </a:rPr>
              <a:t>U</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X</a:t>
            </a:r>
            <a:r>
              <a:rPr lang="en-US" sz="1800" dirty="0">
                <a:latin typeface="Times New Roman" panose="02020603050405020304" pitchFamily="18" charset="0"/>
                <a:cs typeface="Times New Roman" panose="02020603050405020304" pitchFamily="18" charset="0"/>
              </a:rPr>
              <a:t>] = [</a:t>
            </a:r>
            <a:r>
              <a:rPr lang="en-US" sz="1800" i="1" dirty="0">
                <a:latin typeface="Times New Roman" panose="02020603050405020304" pitchFamily="18" charset="0"/>
                <a:cs typeface="Times New Roman" panose="02020603050405020304" pitchFamily="18" charset="0"/>
              </a:rPr>
              <a:t>Z</a:t>
            </a:r>
            <a:r>
              <a:rPr lang="en-US" sz="1800" dirty="0">
                <a:latin typeface="Times New Roman" panose="02020603050405020304" pitchFamily="18" charset="0"/>
                <a:cs typeface="Times New Roman" panose="02020603050405020304" pitchFamily="18" charset="0"/>
              </a:rPr>
              <a:t>] for [</a:t>
            </a:r>
            <a:r>
              <a:rPr lang="en-US" sz="1800" i="1" dirty="0">
                <a:latin typeface="Times New Roman" panose="02020603050405020304" pitchFamily="18" charset="0"/>
                <a:cs typeface="Times New Roman" panose="02020603050405020304" pitchFamily="18" charset="0"/>
              </a:rPr>
              <a:t>X</a:t>
            </a:r>
            <a:r>
              <a:rPr lang="en-US" sz="1800" dirty="0">
                <a:latin typeface="Times New Roman" panose="02020603050405020304" pitchFamily="18" charset="0"/>
                <a:cs typeface="Times New Roman" panose="02020603050405020304" pitchFamily="18" charset="0"/>
              </a:rPr>
              <a:t>] </a:t>
            </a:r>
          </a:p>
        </p:txBody>
      </p:sp>
      <p:sp>
        <p:nvSpPr>
          <p:cNvPr id="89095" name="Text Box 5"/>
          <p:cNvSpPr txBox="1">
            <a:spLocks noChangeArrowheads="1"/>
          </p:cNvSpPr>
          <p:nvPr/>
        </p:nvSpPr>
        <p:spPr bwMode="auto">
          <a:xfrm>
            <a:off x="2032000" y="3603625"/>
            <a:ext cx="132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sz="1800">
                <a:latin typeface="Times New Roman" pitchFamily="18" charset="0"/>
                <a:cs typeface="Times New Roman" pitchFamily="18" charset="0"/>
              </a:rPr>
              <a:t>Step 1:</a:t>
            </a:r>
          </a:p>
        </p:txBody>
      </p:sp>
      <p:graphicFrame>
        <p:nvGraphicFramePr>
          <p:cNvPr id="89096" name="Object 6"/>
          <p:cNvGraphicFramePr>
            <a:graphicFrameLocks noChangeAspect="1"/>
          </p:cNvGraphicFramePr>
          <p:nvPr/>
        </p:nvGraphicFramePr>
        <p:xfrm>
          <a:off x="3251201" y="3146426"/>
          <a:ext cx="6017684" cy="1349375"/>
        </p:xfrm>
        <a:graphic>
          <a:graphicData uri="http://schemas.openxmlformats.org/presentationml/2006/ole">
            <mc:AlternateContent xmlns:mc="http://schemas.openxmlformats.org/markup-compatibility/2006">
              <mc:Choice xmlns:v="urn:schemas-microsoft-com:vml" Requires="v">
                <p:oleObj spid="_x0000_s102526" name="Equation" r:id="rId4" imgW="2425700" imgH="711200" progId="Equation.3">
                  <p:embed/>
                </p:oleObj>
              </mc:Choice>
              <mc:Fallback>
                <p:oleObj name="Equation" r:id="rId4" imgW="24257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1201" y="3146426"/>
                        <a:ext cx="6017684"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097" name="Text Box 10"/>
          <p:cNvSpPr txBox="1">
            <a:spLocks noChangeArrowheads="1"/>
          </p:cNvSpPr>
          <p:nvPr/>
        </p:nvSpPr>
        <p:spPr bwMode="auto">
          <a:xfrm>
            <a:off x="1117600" y="4510088"/>
            <a:ext cx="426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en-US" sz="1800">
                <a:latin typeface="Times New Roman" pitchFamily="18" charset="0"/>
                <a:cs typeface="Times New Roman" pitchFamily="18" charset="0"/>
              </a:rPr>
              <a:t>This generates the equations:</a:t>
            </a:r>
          </a:p>
        </p:txBody>
      </p:sp>
      <p:graphicFrame>
        <p:nvGraphicFramePr>
          <p:cNvPr id="89098" name="Object 13"/>
          <p:cNvGraphicFramePr>
            <a:graphicFrameLocks noChangeAspect="1"/>
          </p:cNvGraphicFramePr>
          <p:nvPr/>
        </p:nvGraphicFramePr>
        <p:xfrm>
          <a:off x="3048000" y="4648201"/>
          <a:ext cx="4362451" cy="1662113"/>
        </p:xfrm>
        <a:graphic>
          <a:graphicData uri="http://schemas.openxmlformats.org/presentationml/2006/ole">
            <mc:AlternateContent xmlns:mc="http://schemas.openxmlformats.org/markup-compatibility/2006">
              <mc:Choice xmlns:v="urn:schemas-microsoft-com:vml" Requires="v">
                <p:oleObj spid="_x0000_s102527" name="Equation" r:id="rId6" imgW="1371600" imgH="685800" progId="Equation.3">
                  <p:embed/>
                </p:oleObj>
              </mc:Choice>
              <mc:Fallback>
                <p:oleObj name="Equation" r:id="rId6" imgW="13716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4648201"/>
                        <a:ext cx="4362451"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22964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Lower Triangular Matrix</a:t>
            </a:r>
            <a:endParaRPr lang="en-US" dirty="0"/>
          </a:p>
        </p:txBody>
      </p:sp>
      <p:sp>
        <p:nvSpPr>
          <p:cNvPr id="5" name="TextBox 4"/>
          <p:cNvSpPr txBox="1"/>
          <p:nvPr/>
        </p:nvSpPr>
        <p:spPr>
          <a:xfrm>
            <a:off x="1016000" y="2057400"/>
            <a:ext cx="3759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 </a:t>
            </a:r>
            <a:r>
              <a:rPr lang="en-US" i="1" dirty="0" err="1" smtClean="0">
                <a:latin typeface="Times New Roman" pitchFamily="18" charset="0"/>
                <a:cs typeface="Times New Roman" pitchFamily="18" charset="0"/>
              </a:rPr>
              <a:t>m×n</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matrix for which </a:t>
            </a:r>
            <a:endParaRPr lang="en-US" dirty="0">
              <a:latin typeface="Times New Roman" pitchFamily="18" charset="0"/>
              <a:cs typeface="Times New Roman" pitchFamily="18" charset="0"/>
            </a:endParaRPr>
          </a:p>
        </p:txBody>
      </p:sp>
      <p:graphicFrame>
        <p:nvGraphicFramePr>
          <p:cNvPr id="6" name="Object 1"/>
          <p:cNvGraphicFramePr>
            <a:graphicFrameLocks noChangeAspect="1"/>
          </p:cNvGraphicFramePr>
          <p:nvPr>
            <p:extLst>
              <p:ext uri="{D42A27DB-BD31-4B8C-83A1-F6EECF244321}">
                <p14:modId xmlns:p14="http://schemas.microsoft.com/office/powerpoint/2010/main" val="3717224844"/>
              </p:ext>
            </p:extLst>
          </p:nvPr>
        </p:nvGraphicFramePr>
        <p:xfrm>
          <a:off x="3375024" y="2045732"/>
          <a:ext cx="1377951" cy="381000"/>
        </p:xfrm>
        <a:graphic>
          <a:graphicData uri="http://schemas.openxmlformats.org/presentationml/2006/ole">
            <mc:AlternateContent xmlns:mc="http://schemas.openxmlformats.org/markup-compatibility/2006">
              <mc:Choice xmlns:v="urn:schemas-microsoft-com:vml" Requires="v">
                <p:oleObj spid="_x0000_s11400" name="Equation" r:id="rId3" imgW="774360" imgH="241200" progId="Equation.3">
                  <p:embed/>
                </p:oleObj>
              </mc:Choice>
              <mc:Fallback>
                <p:oleObj name="Equation" r:id="rId3" imgW="77436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024" y="2045732"/>
                        <a:ext cx="1377951"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3"/>
          <p:cNvSpPr>
            <a:spLocks noChangeArrowheads="1"/>
          </p:cNvSpPr>
          <p:nvPr/>
        </p:nvSpPr>
        <p:spPr bwMode="auto">
          <a:xfrm>
            <a:off x="1302602" y="2057399"/>
            <a:ext cx="10202462"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lang="en-US" dirty="0">
                <a:latin typeface="Times New Roman" pitchFamily="18" charset="0"/>
                <a:ea typeface="Times New Roman" pitchFamily="18" charset="0"/>
                <a:cs typeface="Times New Roman" pitchFamily="18" charset="0"/>
              </a:rPr>
              <a:t> </a:t>
            </a:r>
            <a:r>
              <a:rPr lang="en-US" dirty="0" smtClean="0">
                <a:latin typeface="Times New Roman" pitchFamily="18" charset="0"/>
                <a:ea typeface="Times New Roman" pitchFamily="18" charset="0"/>
                <a:cs typeface="Times New Roman" pitchFamily="18" charset="0"/>
              </a:rPr>
              <a:t>                          </a:t>
            </a:r>
            <a:r>
              <a:rPr kumimoji="0" lang="en-US"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is called an lower triangular matrix.  That is, all the elements above the d</a:t>
            </a:r>
            <a:r>
              <a:rPr kumimoji="0" lang="en-US" b="0" i="0" u="none" strike="noStrike" cap="none" normalizeH="0" baseline="0" dirty="0" smtClean="0" bmk="">
                <a:ln>
                  <a:noFill/>
                </a:ln>
                <a:solidFill>
                  <a:schemeClr val="tx1"/>
                </a:solidFill>
                <a:effectLst/>
                <a:latin typeface="Times New Roman" pitchFamily="18" charset="0"/>
                <a:ea typeface="Times New Roman" pitchFamily="18" charset="0"/>
                <a:cs typeface="Times New Roman" pitchFamily="18" charset="0"/>
              </a:rPr>
              <a:t>iagonal</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entries are zero.</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8" name="Rectangle 7"/>
          <p:cNvSpPr/>
          <p:nvPr/>
        </p:nvSpPr>
        <p:spPr>
          <a:xfrm>
            <a:off x="1016000" y="2971800"/>
            <a:ext cx="6096000" cy="923330"/>
          </a:xfrm>
          <a:prstGeom prst="rect">
            <a:avLst/>
          </a:prstGeom>
        </p:spPr>
        <p:txBody>
          <a:bodyPr>
            <a:spAutoFit/>
          </a:bodyPr>
          <a:lstStyle/>
          <a:p>
            <a:pPr>
              <a:lnSpc>
                <a:spcPct val="150000"/>
              </a:lnSpc>
            </a:pPr>
            <a:r>
              <a:rPr lang="en-US" b="1" dirty="0">
                <a:latin typeface="Times New Roman" pitchFamily="18" charset="0"/>
                <a:cs typeface="Times New Roman" pitchFamily="18" charset="0"/>
              </a:rPr>
              <a:t>Example 6 </a:t>
            </a:r>
          </a:p>
          <a:p>
            <a:pPr>
              <a:lnSpc>
                <a:spcPct val="150000"/>
              </a:lnSpc>
            </a:pPr>
            <a:r>
              <a:rPr lang="en-US" dirty="0">
                <a:latin typeface="Times New Roman" pitchFamily="18" charset="0"/>
                <a:cs typeface="Times New Roman" pitchFamily="18" charset="0"/>
              </a:rPr>
              <a:t>Give an example of a lower triangular matrix.</a:t>
            </a:r>
          </a:p>
        </p:txBody>
      </p:sp>
      <p:sp>
        <p:nvSpPr>
          <p:cNvPr id="96260" name="Rectangle 4"/>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6259" name="Object 3"/>
          <p:cNvGraphicFramePr>
            <a:graphicFrameLocks noChangeAspect="1"/>
          </p:cNvGraphicFramePr>
          <p:nvPr/>
        </p:nvGraphicFramePr>
        <p:xfrm>
          <a:off x="2540000" y="4038600"/>
          <a:ext cx="2743200" cy="1160188"/>
        </p:xfrm>
        <a:graphic>
          <a:graphicData uri="http://schemas.openxmlformats.org/presentationml/2006/ole">
            <mc:AlternateContent xmlns:mc="http://schemas.openxmlformats.org/markup-compatibility/2006">
              <mc:Choice xmlns:v="urn:schemas-microsoft-com:vml" Requires="v">
                <p:oleObj spid="_x0000_s11401" name="Equation" r:id="rId5" imgW="1269449" imgH="710891" progId="Equation.3">
                  <p:embed/>
                </p:oleObj>
              </mc:Choice>
              <mc:Fallback>
                <p:oleObj name="Equation" r:id="rId5" imgW="1269449" imgH="7108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000" y="4038600"/>
                        <a:ext cx="2743200" cy="116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1016001" y="5638800"/>
            <a:ext cx="2871299" cy="369332"/>
          </a:xfrm>
          <a:prstGeom prst="rect">
            <a:avLst/>
          </a:prstGeom>
        </p:spPr>
        <p:txBody>
          <a:bodyPr wrap="none">
            <a:spAutoFit/>
          </a:bodyPr>
          <a:lstStyle/>
          <a:p>
            <a:r>
              <a:rPr lang="en-US" dirty="0">
                <a:latin typeface="Times New Roman" pitchFamily="18" charset="0"/>
                <a:cs typeface="Times New Roman" pitchFamily="18" charset="0"/>
              </a:rPr>
              <a:t>is a lower triangular matrix.  </a:t>
            </a:r>
          </a:p>
        </p:txBody>
      </p:sp>
    </p:spTree>
    <p:extLst>
      <p:ext uri="{BB962C8B-B14F-4D97-AF65-F5344CB8AC3E}">
        <p14:creationId xmlns:p14="http://schemas.microsoft.com/office/powerpoint/2010/main" val="37202997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072"/>
            <a:ext cx="10972800" cy="1252728"/>
          </a:xfrm>
        </p:spPr>
        <p:txBody>
          <a:bodyPr>
            <a:noAutofit/>
          </a:bodyPr>
          <a:lstStyle/>
          <a:p>
            <a:pPr>
              <a:defRPr/>
            </a:pPr>
            <a:r>
              <a:rPr lang="en-US" altLang="en-US" sz="3600" dirty="0"/>
              <a:t>Example: Inverse of a </a:t>
            </a:r>
            <a:r>
              <a:rPr lang="en-US" altLang="en-US" sz="3600" dirty="0" smtClean="0"/>
              <a:t>Matrix (cont.)</a:t>
            </a:r>
            <a:endParaRPr lang="en-US" sz="3200" dirty="0"/>
          </a:p>
        </p:txBody>
      </p:sp>
      <p:sp>
        <p:nvSpPr>
          <p:cNvPr id="91139"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1140"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1141"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1142" name="Text Box 4"/>
          <p:cNvSpPr txBox="1">
            <a:spLocks noChangeArrowheads="1"/>
          </p:cNvSpPr>
          <p:nvPr/>
        </p:nvSpPr>
        <p:spPr bwMode="auto">
          <a:xfrm>
            <a:off x="914400" y="2057401"/>
            <a:ext cx="233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sz="1800">
                <a:latin typeface="Times New Roman" pitchFamily="18" charset="0"/>
                <a:cs typeface="Times New Roman" pitchFamily="18" charset="0"/>
              </a:rPr>
              <a:t>Solving for [</a:t>
            </a:r>
            <a:r>
              <a:rPr lang="en-US" altLang="en-US" sz="1800" i="1">
                <a:latin typeface="Times New Roman" pitchFamily="18" charset="0"/>
                <a:cs typeface="Times New Roman" pitchFamily="18" charset="0"/>
              </a:rPr>
              <a:t>Z</a:t>
            </a:r>
            <a:r>
              <a:rPr lang="en-US" altLang="en-US" sz="1800">
                <a:latin typeface="Times New Roman" pitchFamily="18" charset="0"/>
                <a:cs typeface="Times New Roman" pitchFamily="18" charset="0"/>
              </a:rPr>
              <a:t>]</a:t>
            </a:r>
          </a:p>
        </p:txBody>
      </p:sp>
      <p:sp>
        <p:nvSpPr>
          <p:cNvPr id="91143" name="Rectangle 12"/>
          <p:cNvSpPr>
            <a:spLocks noChangeArrowheads="1"/>
          </p:cNvSpPr>
          <p:nvPr/>
        </p:nvSpPr>
        <p:spPr bwMode="auto">
          <a:xfrm>
            <a:off x="6003634" y="19154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91144" name="Rectangle 16"/>
          <p:cNvSpPr>
            <a:spLocks noChangeArrowheads="1"/>
          </p:cNvSpPr>
          <p:nvPr/>
        </p:nvSpPr>
        <p:spPr bwMode="auto">
          <a:xfrm>
            <a:off x="6003634" y="3302943"/>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91145" name="Rectangle 18"/>
          <p:cNvSpPr>
            <a:spLocks noChangeArrowheads="1"/>
          </p:cNvSpPr>
          <p:nvPr/>
        </p:nvSpPr>
        <p:spPr bwMode="auto">
          <a:xfrm>
            <a:off x="178368" y="4254908"/>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91146" name="Rectangle 20"/>
          <p:cNvSpPr>
            <a:spLocks noChangeArrowheads="1"/>
          </p:cNvSpPr>
          <p:nvPr/>
        </p:nvSpPr>
        <p:spPr bwMode="auto">
          <a:xfrm>
            <a:off x="6003634" y="24361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graphicFrame>
        <p:nvGraphicFramePr>
          <p:cNvPr id="91147" name="Object 19"/>
          <p:cNvGraphicFramePr>
            <a:graphicFrameLocks noChangeAspect="1"/>
          </p:cNvGraphicFramePr>
          <p:nvPr/>
        </p:nvGraphicFramePr>
        <p:xfrm>
          <a:off x="1422401" y="2590800"/>
          <a:ext cx="4180417" cy="2974975"/>
        </p:xfrm>
        <a:graphic>
          <a:graphicData uri="http://schemas.openxmlformats.org/presentationml/2006/ole">
            <mc:AlternateContent xmlns:mc="http://schemas.openxmlformats.org/markup-compatibility/2006">
              <mc:Choice xmlns:v="urn:schemas-microsoft-com:vml" Requires="v">
                <p:oleObj spid="_x0000_s103550" name="Equation" r:id="rId4" imgW="1689100" imgH="1600200" progId="Equation.3">
                  <p:embed/>
                </p:oleObj>
              </mc:Choice>
              <mc:Fallback>
                <p:oleObj name="Equation" r:id="rId4" imgW="168910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2401" y="2590800"/>
                        <a:ext cx="4180417"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8" name="Object 21"/>
          <p:cNvGraphicFramePr>
            <a:graphicFrameLocks noChangeAspect="1"/>
          </p:cNvGraphicFramePr>
          <p:nvPr/>
        </p:nvGraphicFramePr>
        <p:xfrm>
          <a:off x="6096000" y="2667001"/>
          <a:ext cx="3810000" cy="1592263"/>
        </p:xfrm>
        <a:graphic>
          <a:graphicData uri="http://schemas.openxmlformats.org/presentationml/2006/ole">
            <mc:AlternateContent xmlns:mc="http://schemas.openxmlformats.org/markup-compatibility/2006">
              <mc:Choice xmlns:v="urn:schemas-microsoft-com:vml" Requires="v">
                <p:oleObj spid="_x0000_s103551" name="Equation" r:id="rId6" imgW="1282700" imgH="711200" progId="Equation.3">
                  <p:embed/>
                </p:oleObj>
              </mc:Choice>
              <mc:Fallback>
                <p:oleObj name="Equation" r:id="rId6" imgW="12827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667001"/>
                        <a:ext cx="38100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1559166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072"/>
            <a:ext cx="10972800" cy="1252728"/>
          </a:xfrm>
        </p:spPr>
        <p:txBody>
          <a:bodyPr>
            <a:noAutofit/>
          </a:bodyPr>
          <a:lstStyle/>
          <a:p>
            <a:pPr>
              <a:defRPr/>
            </a:pPr>
            <a:r>
              <a:rPr lang="en-US" altLang="en-US" sz="3600" dirty="0"/>
              <a:t>Example: Inverse of a </a:t>
            </a:r>
            <a:r>
              <a:rPr lang="en-US" altLang="en-US" sz="3600" dirty="0" smtClean="0"/>
              <a:t>Matrix (cont.)</a:t>
            </a:r>
            <a:endParaRPr lang="en-US" sz="3200" dirty="0"/>
          </a:p>
        </p:txBody>
      </p:sp>
      <p:sp>
        <p:nvSpPr>
          <p:cNvPr id="93187"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3188"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3189"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3190" name="Text Box 4"/>
          <p:cNvSpPr txBox="1">
            <a:spLocks noChangeArrowheads="1"/>
          </p:cNvSpPr>
          <p:nvPr/>
        </p:nvSpPr>
        <p:spPr bwMode="auto">
          <a:xfrm>
            <a:off x="914400" y="2590801"/>
            <a:ext cx="436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sz="1800">
                <a:latin typeface="Times New Roman" pitchFamily="18" charset="0"/>
                <a:cs typeface="Times New Roman" pitchFamily="18" charset="0"/>
              </a:rPr>
              <a:t>Solving [</a:t>
            </a:r>
            <a:r>
              <a:rPr lang="en-US" altLang="en-US" sz="1800" i="1">
                <a:latin typeface="Times New Roman" pitchFamily="18" charset="0"/>
                <a:cs typeface="Times New Roman" pitchFamily="18" charset="0"/>
              </a:rPr>
              <a:t>U</a:t>
            </a:r>
            <a:r>
              <a:rPr lang="en-US" altLang="en-US" sz="1800">
                <a:latin typeface="Times New Roman" pitchFamily="18" charset="0"/>
                <a:cs typeface="Times New Roman" pitchFamily="18" charset="0"/>
              </a:rPr>
              <a:t>][</a:t>
            </a:r>
            <a:r>
              <a:rPr lang="en-US" altLang="en-US" sz="1800" i="1">
                <a:latin typeface="Times New Roman" pitchFamily="18" charset="0"/>
                <a:cs typeface="Times New Roman" pitchFamily="18" charset="0"/>
              </a:rPr>
              <a:t>X</a:t>
            </a:r>
            <a:r>
              <a:rPr lang="en-US" altLang="en-US" sz="1800">
                <a:latin typeface="Times New Roman" pitchFamily="18" charset="0"/>
                <a:cs typeface="Times New Roman" pitchFamily="18" charset="0"/>
              </a:rPr>
              <a:t>] = [</a:t>
            </a:r>
            <a:r>
              <a:rPr lang="en-US" altLang="en-US" sz="1800" i="1">
                <a:latin typeface="Times New Roman" pitchFamily="18" charset="0"/>
                <a:cs typeface="Times New Roman" pitchFamily="18" charset="0"/>
              </a:rPr>
              <a:t>Z</a:t>
            </a:r>
            <a:r>
              <a:rPr lang="en-US" altLang="en-US" sz="1800">
                <a:latin typeface="Times New Roman" pitchFamily="18" charset="0"/>
                <a:cs typeface="Times New Roman" pitchFamily="18" charset="0"/>
              </a:rPr>
              <a:t>] for [</a:t>
            </a:r>
            <a:r>
              <a:rPr lang="en-US" altLang="en-US" sz="1800" i="1">
                <a:latin typeface="Times New Roman" pitchFamily="18" charset="0"/>
                <a:cs typeface="Times New Roman" pitchFamily="18" charset="0"/>
              </a:rPr>
              <a:t>X</a:t>
            </a:r>
            <a:r>
              <a:rPr lang="en-US" altLang="en-US" sz="1800">
                <a:latin typeface="Times New Roman" pitchFamily="18" charset="0"/>
                <a:cs typeface="Times New Roman" pitchFamily="18" charset="0"/>
              </a:rPr>
              <a:t>]			 </a:t>
            </a:r>
          </a:p>
        </p:txBody>
      </p:sp>
      <p:sp>
        <p:nvSpPr>
          <p:cNvPr id="93191" name="Rectangle 5"/>
          <p:cNvSpPr>
            <a:spLocks noChangeArrowheads="1"/>
          </p:cNvSpPr>
          <p:nvPr/>
        </p:nvSpPr>
        <p:spPr bwMode="auto">
          <a:xfrm>
            <a:off x="6003634" y="19154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93192" name="Rectangle 6"/>
          <p:cNvSpPr>
            <a:spLocks noChangeArrowheads="1"/>
          </p:cNvSpPr>
          <p:nvPr/>
        </p:nvSpPr>
        <p:spPr bwMode="auto">
          <a:xfrm>
            <a:off x="6003634" y="3302943"/>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93193" name="Rectangle 7"/>
          <p:cNvSpPr>
            <a:spLocks noChangeArrowheads="1"/>
          </p:cNvSpPr>
          <p:nvPr/>
        </p:nvSpPr>
        <p:spPr bwMode="auto">
          <a:xfrm>
            <a:off x="178368" y="4254908"/>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93194" name="Rectangle 8"/>
          <p:cNvSpPr>
            <a:spLocks noChangeArrowheads="1"/>
          </p:cNvSpPr>
          <p:nvPr/>
        </p:nvSpPr>
        <p:spPr bwMode="auto">
          <a:xfrm>
            <a:off x="6003634" y="23980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93195" name="Rectangle 12"/>
          <p:cNvSpPr>
            <a:spLocks noChangeArrowheads="1"/>
          </p:cNvSpPr>
          <p:nvPr/>
        </p:nvSpPr>
        <p:spPr bwMode="auto">
          <a:xfrm>
            <a:off x="6003634"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graphicFrame>
        <p:nvGraphicFramePr>
          <p:cNvPr id="93196" name="Object 11"/>
          <p:cNvGraphicFramePr>
            <a:graphicFrameLocks noChangeAspect="1"/>
          </p:cNvGraphicFramePr>
          <p:nvPr/>
        </p:nvGraphicFramePr>
        <p:xfrm>
          <a:off x="4775200" y="2076450"/>
          <a:ext cx="5994400" cy="1428750"/>
        </p:xfrm>
        <a:graphic>
          <a:graphicData uri="http://schemas.openxmlformats.org/presentationml/2006/ole">
            <mc:AlternateContent xmlns:mc="http://schemas.openxmlformats.org/markup-compatibility/2006">
              <mc:Choice xmlns:v="urn:schemas-microsoft-com:vml" Requires="v">
                <p:oleObj spid="_x0000_s104574" name="Equation" r:id="rId4" imgW="2247900" imgH="711200" progId="Equation.3">
                  <p:embed/>
                </p:oleObj>
              </mc:Choice>
              <mc:Fallback>
                <p:oleObj name="Equation" r:id="rId4" imgW="22479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5200" y="2076450"/>
                        <a:ext cx="59944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197" name="Object 15"/>
          <p:cNvGraphicFramePr>
            <a:graphicFrameLocks noChangeAspect="1"/>
          </p:cNvGraphicFramePr>
          <p:nvPr/>
        </p:nvGraphicFramePr>
        <p:xfrm>
          <a:off x="812800" y="4276726"/>
          <a:ext cx="5073651" cy="1666875"/>
        </p:xfrm>
        <a:graphic>
          <a:graphicData uri="http://schemas.openxmlformats.org/presentationml/2006/ole">
            <mc:AlternateContent xmlns:mc="http://schemas.openxmlformats.org/markup-compatibility/2006">
              <mc:Choice xmlns:v="urn:schemas-microsoft-com:vml" Requires="v">
                <p:oleObj spid="_x0000_s104575" name="Equation" r:id="rId6" imgW="1562100" imgH="685800" progId="Equation.3">
                  <p:embed/>
                </p:oleObj>
              </mc:Choice>
              <mc:Fallback>
                <p:oleObj name="Equation" r:id="rId6" imgW="15621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800" y="4276726"/>
                        <a:ext cx="5073651"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8" name="Rectangle 18"/>
          <p:cNvSpPr>
            <a:spLocks noChangeArrowheads="1"/>
          </p:cNvSpPr>
          <p:nvPr/>
        </p:nvSpPr>
        <p:spPr bwMode="auto">
          <a:xfrm>
            <a:off x="155255" y="3405595"/>
            <a:ext cx="963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Tree>
    <p:extLst>
      <p:ext uri="{BB962C8B-B14F-4D97-AF65-F5344CB8AC3E}">
        <p14:creationId xmlns:p14="http://schemas.microsoft.com/office/powerpoint/2010/main" val="123020238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072"/>
            <a:ext cx="10972800" cy="1252728"/>
          </a:xfrm>
        </p:spPr>
        <p:txBody>
          <a:bodyPr>
            <a:noAutofit/>
          </a:bodyPr>
          <a:lstStyle/>
          <a:p>
            <a:pPr>
              <a:defRPr/>
            </a:pPr>
            <a:r>
              <a:rPr lang="en-US" altLang="en-US" sz="3600" dirty="0"/>
              <a:t>Example: Inverse of a </a:t>
            </a:r>
            <a:r>
              <a:rPr lang="en-US" altLang="en-US" sz="3600" dirty="0" smtClean="0"/>
              <a:t>Matrix (cont.)</a:t>
            </a:r>
            <a:endParaRPr lang="en-US" sz="3200" dirty="0"/>
          </a:p>
        </p:txBody>
      </p:sp>
      <p:sp>
        <p:nvSpPr>
          <p:cNvPr id="95235"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5236"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5237"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5238" name="Text Box 4"/>
          <p:cNvSpPr txBox="1">
            <a:spLocks noChangeArrowheads="1"/>
          </p:cNvSpPr>
          <p:nvPr/>
        </p:nvSpPr>
        <p:spPr bwMode="auto">
          <a:xfrm>
            <a:off x="812800" y="19050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sz="1800">
                <a:latin typeface="Times New Roman" pitchFamily="18" charset="0"/>
                <a:cs typeface="Times New Roman" pitchFamily="18" charset="0"/>
              </a:rPr>
              <a:t>Using Backward Substitution</a:t>
            </a:r>
          </a:p>
        </p:txBody>
      </p:sp>
      <p:sp>
        <p:nvSpPr>
          <p:cNvPr id="95239" name="Rectangle 5"/>
          <p:cNvSpPr>
            <a:spLocks noChangeArrowheads="1"/>
          </p:cNvSpPr>
          <p:nvPr/>
        </p:nvSpPr>
        <p:spPr bwMode="auto">
          <a:xfrm>
            <a:off x="6003634" y="19154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95240" name="Rectangle 6"/>
          <p:cNvSpPr>
            <a:spLocks noChangeArrowheads="1"/>
          </p:cNvSpPr>
          <p:nvPr/>
        </p:nvSpPr>
        <p:spPr bwMode="auto">
          <a:xfrm>
            <a:off x="6003634" y="3302943"/>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95241" name="Rectangle 7"/>
          <p:cNvSpPr>
            <a:spLocks noChangeArrowheads="1"/>
          </p:cNvSpPr>
          <p:nvPr/>
        </p:nvSpPr>
        <p:spPr bwMode="auto">
          <a:xfrm>
            <a:off x="178368" y="4254908"/>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95242" name="Rectangle 9"/>
          <p:cNvSpPr>
            <a:spLocks noChangeArrowheads="1"/>
          </p:cNvSpPr>
          <p:nvPr/>
        </p:nvSpPr>
        <p:spPr bwMode="auto">
          <a:xfrm>
            <a:off x="6003634"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sp>
        <p:nvSpPr>
          <p:cNvPr id="95243" name="Rectangle 14"/>
          <p:cNvSpPr>
            <a:spLocks noChangeArrowheads="1"/>
          </p:cNvSpPr>
          <p:nvPr/>
        </p:nvSpPr>
        <p:spPr bwMode="auto">
          <a:xfrm>
            <a:off x="155255" y="3405595"/>
            <a:ext cx="963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graphicFrame>
        <p:nvGraphicFramePr>
          <p:cNvPr id="95244" name="Object 15"/>
          <p:cNvGraphicFramePr>
            <a:graphicFrameLocks noChangeAspect="1"/>
          </p:cNvGraphicFramePr>
          <p:nvPr/>
        </p:nvGraphicFramePr>
        <p:xfrm>
          <a:off x="1079500" y="2292350"/>
          <a:ext cx="5494867" cy="3487738"/>
        </p:xfrm>
        <a:graphic>
          <a:graphicData uri="http://schemas.openxmlformats.org/presentationml/2006/ole">
            <mc:AlternateContent xmlns:mc="http://schemas.openxmlformats.org/markup-compatibility/2006">
              <mc:Choice xmlns:v="urn:schemas-microsoft-com:vml" Requires="v">
                <p:oleObj spid="_x0000_s105598" name="Equation" r:id="rId4" imgW="2400300" imgH="2044700" progId="Equation.3">
                  <p:embed/>
                </p:oleObj>
              </mc:Choice>
              <mc:Fallback>
                <p:oleObj name="Equation" r:id="rId4" imgW="2400300" imgH="2044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2292350"/>
                        <a:ext cx="5494867"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45" name="Text Box 17"/>
          <p:cNvSpPr txBox="1">
            <a:spLocks noChangeArrowheads="1"/>
          </p:cNvSpPr>
          <p:nvPr/>
        </p:nvSpPr>
        <p:spPr bwMode="auto">
          <a:xfrm>
            <a:off x="7518400" y="2514600"/>
            <a:ext cx="355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sz="1800">
                <a:latin typeface="Times New Roman" pitchFamily="18" charset="0"/>
                <a:cs typeface="Times New Roman" pitchFamily="18" charset="0"/>
              </a:rPr>
              <a:t>So the first column of the inverse of [</a:t>
            </a:r>
            <a:r>
              <a:rPr lang="en-US" altLang="en-US" sz="1800" i="1">
                <a:latin typeface="Times New Roman" pitchFamily="18" charset="0"/>
                <a:cs typeface="Times New Roman" pitchFamily="18" charset="0"/>
              </a:rPr>
              <a:t>A</a:t>
            </a:r>
            <a:r>
              <a:rPr lang="en-US" altLang="en-US" sz="1800">
                <a:latin typeface="Times New Roman" pitchFamily="18" charset="0"/>
                <a:cs typeface="Times New Roman" pitchFamily="18" charset="0"/>
              </a:rPr>
              <a:t>] is:</a:t>
            </a:r>
          </a:p>
        </p:txBody>
      </p:sp>
      <p:graphicFrame>
        <p:nvGraphicFramePr>
          <p:cNvPr id="95246" name="Object 18"/>
          <p:cNvGraphicFramePr>
            <a:graphicFrameLocks noChangeAspect="1"/>
          </p:cNvGraphicFramePr>
          <p:nvPr/>
        </p:nvGraphicFramePr>
        <p:xfrm>
          <a:off x="7620000" y="3276600"/>
          <a:ext cx="3556000" cy="1612900"/>
        </p:xfrm>
        <a:graphic>
          <a:graphicData uri="http://schemas.openxmlformats.org/presentationml/2006/ole">
            <mc:AlternateContent xmlns:mc="http://schemas.openxmlformats.org/markup-compatibility/2006">
              <mc:Choice xmlns:v="urn:schemas-microsoft-com:vml" Requires="v">
                <p:oleObj spid="_x0000_s105599" name="Equation" r:id="rId6" imgW="1180588" imgH="710891" progId="Equation.3">
                  <p:embed/>
                </p:oleObj>
              </mc:Choice>
              <mc:Fallback>
                <p:oleObj name="Equation" r:id="rId6" imgW="1180588" imgH="71089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3276600"/>
                        <a:ext cx="3556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610055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072"/>
            <a:ext cx="10972800" cy="1252728"/>
          </a:xfrm>
        </p:spPr>
        <p:txBody>
          <a:bodyPr>
            <a:noAutofit/>
          </a:bodyPr>
          <a:lstStyle/>
          <a:p>
            <a:pPr>
              <a:defRPr/>
            </a:pPr>
            <a:r>
              <a:rPr lang="en-US" altLang="en-US" sz="3600" dirty="0"/>
              <a:t>Example: Inverse of a </a:t>
            </a:r>
            <a:r>
              <a:rPr lang="en-US" altLang="en-US" sz="3600" dirty="0" smtClean="0"/>
              <a:t>Matrix (cont.)</a:t>
            </a:r>
            <a:endParaRPr lang="en-US" sz="3200" dirty="0"/>
          </a:p>
        </p:txBody>
      </p:sp>
      <p:sp>
        <p:nvSpPr>
          <p:cNvPr id="97283"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7284"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7285"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7286" name="Text Box 4"/>
          <p:cNvSpPr txBox="1">
            <a:spLocks noChangeArrowheads="1"/>
          </p:cNvSpPr>
          <p:nvPr/>
        </p:nvSpPr>
        <p:spPr bwMode="auto">
          <a:xfrm>
            <a:off x="1320800" y="1981201"/>
            <a:ext cx="10058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en-US" sz="1800">
                <a:latin typeface="Times New Roman" pitchFamily="18" charset="0"/>
                <a:cs typeface="Times New Roman" pitchFamily="18" charset="0"/>
              </a:rPr>
              <a:t>Repeating for the second and third columns of the inverse</a:t>
            </a:r>
          </a:p>
          <a:p>
            <a:pPr eaLnBrk="1" hangingPunct="1"/>
            <a:endParaRPr lang="en-US" altLang="en-US" sz="1800">
              <a:latin typeface="Times New Roman" pitchFamily="18" charset="0"/>
              <a:cs typeface="Times New Roman" pitchFamily="18" charset="0"/>
            </a:endParaRPr>
          </a:p>
          <a:p>
            <a:pPr eaLnBrk="1" hangingPunct="1"/>
            <a:r>
              <a:rPr lang="en-US" altLang="en-US" sz="1800">
                <a:latin typeface="Times New Roman" pitchFamily="18" charset="0"/>
                <a:cs typeface="Times New Roman" pitchFamily="18" charset="0"/>
              </a:rPr>
              <a:t>       Second Column			Third Column</a:t>
            </a:r>
          </a:p>
        </p:txBody>
      </p:sp>
      <p:graphicFrame>
        <p:nvGraphicFramePr>
          <p:cNvPr id="97287" name="Object 15"/>
          <p:cNvGraphicFramePr>
            <a:graphicFrameLocks noChangeAspect="1"/>
          </p:cNvGraphicFramePr>
          <p:nvPr/>
        </p:nvGraphicFramePr>
        <p:xfrm>
          <a:off x="1727200" y="2967038"/>
          <a:ext cx="3048000" cy="1065212"/>
        </p:xfrm>
        <a:graphic>
          <a:graphicData uri="http://schemas.openxmlformats.org/presentationml/2006/ole">
            <mc:AlternateContent xmlns:mc="http://schemas.openxmlformats.org/markup-compatibility/2006">
              <mc:Choice xmlns:v="urn:schemas-microsoft-com:vml" Requires="v">
                <p:oleObj spid="_x0000_s106746" name="Equation" r:id="rId4" imgW="1536700" imgH="711200" progId="Equation.3">
                  <p:embed/>
                </p:oleObj>
              </mc:Choice>
              <mc:Fallback>
                <p:oleObj name="Equation" r:id="rId4" imgW="15367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2967038"/>
                        <a:ext cx="30480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8" name="Object 14"/>
          <p:cNvGraphicFramePr>
            <a:graphicFrameLocks noChangeAspect="1"/>
          </p:cNvGraphicFramePr>
          <p:nvPr/>
        </p:nvGraphicFramePr>
        <p:xfrm>
          <a:off x="2032000" y="4186238"/>
          <a:ext cx="2438400" cy="1039812"/>
        </p:xfrm>
        <a:graphic>
          <a:graphicData uri="http://schemas.openxmlformats.org/presentationml/2006/ole">
            <mc:AlternateContent xmlns:mc="http://schemas.openxmlformats.org/markup-compatibility/2006">
              <mc:Choice xmlns:v="urn:schemas-microsoft-com:vml" Requires="v">
                <p:oleObj spid="_x0000_s106747" name="Equation" r:id="rId6" imgW="1257300" imgH="711200" progId="Equation.3">
                  <p:embed/>
                </p:oleObj>
              </mc:Choice>
              <mc:Fallback>
                <p:oleObj name="Equation" r:id="rId6" imgW="12573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2000" y="4186238"/>
                        <a:ext cx="24384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9" name="Object 19"/>
          <p:cNvGraphicFramePr>
            <a:graphicFrameLocks noChangeAspect="1"/>
          </p:cNvGraphicFramePr>
          <p:nvPr/>
        </p:nvGraphicFramePr>
        <p:xfrm>
          <a:off x="6934201" y="2978150"/>
          <a:ext cx="3297767" cy="1130300"/>
        </p:xfrm>
        <a:graphic>
          <a:graphicData uri="http://schemas.openxmlformats.org/presentationml/2006/ole">
            <mc:AlternateContent xmlns:mc="http://schemas.openxmlformats.org/markup-compatibility/2006">
              <mc:Choice xmlns:v="urn:schemas-microsoft-com:vml" Requires="v">
                <p:oleObj spid="_x0000_s106748" name="Equation" r:id="rId8" imgW="1562100" imgH="711200" progId="Equation.3">
                  <p:embed/>
                </p:oleObj>
              </mc:Choice>
              <mc:Fallback>
                <p:oleObj name="Equation" r:id="rId8" imgW="1562100" imgH="71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1" y="2978150"/>
                        <a:ext cx="329776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0" name="Object 18"/>
          <p:cNvGraphicFramePr>
            <a:graphicFrameLocks noChangeAspect="1"/>
          </p:cNvGraphicFramePr>
          <p:nvPr/>
        </p:nvGraphicFramePr>
        <p:xfrm>
          <a:off x="7535333" y="4197350"/>
          <a:ext cx="2336800" cy="1060450"/>
        </p:xfrm>
        <a:graphic>
          <a:graphicData uri="http://schemas.openxmlformats.org/presentationml/2006/ole">
            <mc:AlternateContent xmlns:mc="http://schemas.openxmlformats.org/markup-compatibility/2006">
              <mc:Choice xmlns:v="urn:schemas-microsoft-com:vml" Requires="v">
                <p:oleObj spid="_x0000_s106749" name="Equation" r:id="rId10" imgW="1180588" imgH="710891" progId="Equation.3">
                  <p:embed/>
                </p:oleObj>
              </mc:Choice>
              <mc:Fallback>
                <p:oleObj name="Equation" r:id="rId10" imgW="1180588" imgH="710891"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35333" y="4197350"/>
                        <a:ext cx="23368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1482551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072"/>
            <a:ext cx="10972800" cy="1252728"/>
          </a:xfrm>
        </p:spPr>
        <p:txBody>
          <a:bodyPr>
            <a:noAutofit/>
          </a:bodyPr>
          <a:lstStyle/>
          <a:p>
            <a:pPr>
              <a:defRPr/>
            </a:pPr>
            <a:r>
              <a:rPr lang="en-US" altLang="en-US" sz="3600" dirty="0"/>
              <a:t>Example: Inverse of a </a:t>
            </a:r>
            <a:r>
              <a:rPr lang="en-US" altLang="en-US" sz="3600" dirty="0" smtClean="0"/>
              <a:t>Matrix (cont.)</a:t>
            </a:r>
            <a:endParaRPr lang="en-US" sz="3200" dirty="0"/>
          </a:p>
        </p:txBody>
      </p:sp>
      <p:sp>
        <p:nvSpPr>
          <p:cNvPr id="99331"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9332"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9333"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99334" name="Text Box 4"/>
          <p:cNvSpPr txBox="1">
            <a:spLocks noChangeArrowheads="1"/>
          </p:cNvSpPr>
          <p:nvPr/>
        </p:nvSpPr>
        <p:spPr bwMode="auto">
          <a:xfrm>
            <a:off x="2032000" y="2133601"/>
            <a:ext cx="792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spcBef>
                <a:spcPct val="50000"/>
              </a:spcBef>
            </a:pPr>
            <a:r>
              <a:rPr lang="en-US" altLang="en-US" sz="2000">
                <a:latin typeface="Times New Roman" pitchFamily="18" charset="0"/>
                <a:cs typeface="Times New Roman" pitchFamily="18" charset="0"/>
              </a:rPr>
              <a:t>The inverse of [</a:t>
            </a:r>
            <a:r>
              <a:rPr lang="en-US" altLang="en-US" sz="2000" i="1">
                <a:latin typeface="Times New Roman" pitchFamily="18" charset="0"/>
                <a:cs typeface="Times New Roman" pitchFamily="18" charset="0"/>
              </a:rPr>
              <a:t>A</a:t>
            </a:r>
            <a:r>
              <a:rPr lang="en-US" altLang="en-US" sz="2000">
                <a:latin typeface="Times New Roman" pitchFamily="18" charset="0"/>
                <a:cs typeface="Times New Roman" pitchFamily="18" charset="0"/>
              </a:rPr>
              <a:t>] is</a:t>
            </a:r>
          </a:p>
        </p:txBody>
      </p:sp>
      <p:graphicFrame>
        <p:nvGraphicFramePr>
          <p:cNvPr id="99335" name="Object 15"/>
          <p:cNvGraphicFramePr>
            <a:graphicFrameLocks noChangeAspect="1"/>
          </p:cNvGraphicFramePr>
          <p:nvPr/>
        </p:nvGraphicFramePr>
        <p:xfrm>
          <a:off x="2844801" y="2743200"/>
          <a:ext cx="6178551" cy="1301750"/>
        </p:xfrm>
        <a:graphic>
          <a:graphicData uri="http://schemas.openxmlformats.org/presentationml/2006/ole">
            <mc:AlternateContent xmlns:mc="http://schemas.openxmlformats.org/markup-compatibility/2006">
              <mc:Choice xmlns:v="urn:schemas-microsoft-com:vml" Requires="v">
                <p:oleObj spid="_x0000_s107584" name="Equation" r:id="rId4" imgW="2540000" imgH="711200" progId="Equation.3">
                  <p:embed/>
                </p:oleObj>
              </mc:Choice>
              <mc:Fallback>
                <p:oleObj name="Equation" r:id="rId4" imgW="25400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801" y="2743200"/>
                        <a:ext cx="6178551"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6" name="Text Box 17"/>
          <p:cNvSpPr txBox="1">
            <a:spLocks noChangeArrowheads="1"/>
          </p:cNvSpPr>
          <p:nvPr/>
        </p:nvSpPr>
        <p:spPr bwMode="auto">
          <a:xfrm>
            <a:off x="2032000" y="4267200"/>
            <a:ext cx="792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spcBef>
                <a:spcPct val="50000"/>
              </a:spcBef>
            </a:pPr>
            <a:r>
              <a:rPr lang="en-US" altLang="en-US" sz="1800">
                <a:latin typeface="Times New Roman" pitchFamily="18" charset="0"/>
                <a:cs typeface="Times New Roman" pitchFamily="18" charset="0"/>
              </a:rPr>
              <a:t>To check your work do the following operation</a:t>
            </a:r>
          </a:p>
          <a:p>
            <a:pPr algn="ctr" eaLnBrk="1" hangingPunct="1">
              <a:spcBef>
                <a:spcPct val="50000"/>
              </a:spcBef>
            </a:pPr>
            <a:r>
              <a:rPr lang="en-US" altLang="en-US" sz="3600">
                <a:latin typeface="Times New Roman" pitchFamily="18" charset="0"/>
                <a:cs typeface="Times New Roman" pitchFamily="18" charset="0"/>
              </a:rPr>
              <a:t>[</a:t>
            </a:r>
            <a:r>
              <a:rPr lang="en-US" altLang="en-US" sz="3600" i="1">
                <a:latin typeface="Times New Roman" pitchFamily="18" charset="0"/>
                <a:cs typeface="Times New Roman" pitchFamily="18" charset="0"/>
              </a:rPr>
              <a:t>A</a:t>
            </a:r>
            <a:r>
              <a:rPr lang="en-US" altLang="en-US" sz="3600">
                <a:latin typeface="Times New Roman" pitchFamily="18" charset="0"/>
                <a:cs typeface="Times New Roman" pitchFamily="18" charset="0"/>
              </a:rPr>
              <a:t>][</a:t>
            </a:r>
            <a:r>
              <a:rPr lang="en-US" altLang="en-US" sz="3600" i="1">
                <a:latin typeface="Times New Roman" pitchFamily="18" charset="0"/>
                <a:cs typeface="Times New Roman" pitchFamily="18" charset="0"/>
              </a:rPr>
              <a:t>A</a:t>
            </a:r>
            <a:r>
              <a:rPr lang="en-US" altLang="en-US" sz="3600">
                <a:latin typeface="Times New Roman" pitchFamily="18" charset="0"/>
                <a:cs typeface="Times New Roman" pitchFamily="18" charset="0"/>
              </a:rPr>
              <a:t>]</a:t>
            </a:r>
            <a:r>
              <a:rPr lang="en-US" altLang="en-US" sz="3600" baseline="30000">
                <a:latin typeface="Times New Roman" pitchFamily="18" charset="0"/>
                <a:cs typeface="Times New Roman" pitchFamily="18" charset="0"/>
              </a:rPr>
              <a:t>-1</a:t>
            </a:r>
            <a:r>
              <a:rPr lang="en-US" altLang="en-US" sz="3600">
                <a:latin typeface="Times New Roman" pitchFamily="18" charset="0"/>
                <a:cs typeface="Times New Roman" pitchFamily="18" charset="0"/>
              </a:rPr>
              <a:t> = [</a:t>
            </a:r>
            <a:r>
              <a:rPr lang="en-US" altLang="en-US" sz="3600" i="1">
                <a:latin typeface="Times New Roman" pitchFamily="18" charset="0"/>
                <a:cs typeface="Times New Roman" pitchFamily="18" charset="0"/>
              </a:rPr>
              <a:t>I</a:t>
            </a:r>
            <a:r>
              <a:rPr lang="en-US" altLang="en-US" sz="3600">
                <a:latin typeface="Times New Roman" pitchFamily="18" charset="0"/>
                <a:cs typeface="Times New Roman" pitchFamily="18" charset="0"/>
              </a:rPr>
              <a:t>] = [</a:t>
            </a:r>
            <a:r>
              <a:rPr lang="en-US" altLang="en-US" sz="3600" i="1">
                <a:latin typeface="Times New Roman" pitchFamily="18" charset="0"/>
                <a:cs typeface="Times New Roman" pitchFamily="18" charset="0"/>
              </a:rPr>
              <a:t>A</a:t>
            </a:r>
            <a:r>
              <a:rPr lang="en-US" altLang="en-US" sz="3600">
                <a:latin typeface="Times New Roman" pitchFamily="18" charset="0"/>
                <a:cs typeface="Times New Roman" pitchFamily="18" charset="0"/>
              </a:rPr>
              <a:t>]</a:t>
            </a:r>
            <a:r>
              <a:rPr lang="en-US" altLang="en-US" sz="3600" baseline="30000">
                <a:latin typeface="Times New Roman" pitchFamily="18" charset="0"/>
                <a:cs typeface="Times New Roman" pitchFamily="18" charset="0"/>
              </a:rPr>
              <a:t>-1</a:t>
            </a:r>
            <a:r>
              <a:rPr lang="en-US" altLang="en-US" sz="3600">
                <a:latin typeface="Times New Roman" pitchFamily="18" charset="0"/>
                <a:cs typeface="Times New Roman" pitchFamily="18" charset="0"/>
              </a:rPr>
              <a:t>[</a:t>
            </a:r>
            <a:r>
              <a:rPr lang="en-US" altLang="en-US" sz="3600" i="1">
                <a:latin typeface="Times New Roman" pitchFamily="18" charset="0"/>
                <a:cs typeface="Times New Roman" pitchFamily="18" charset="0"/>
              </a:rPr>
              <a:t>A</a:t>
            </a:r>
            <a:r>
              <a:rPr lang="en-US" altLang="en-US" sz="3600">
                <a:latin typeface="Times New Roman" pitchFamily="18" charset="0"/>
                <a:cs typeface="Times New Roman" pitchFamily="18" charset="0"/>
              </a:rPr>
              <a:t>]</a:t>
            </a:r>
          </a:p>
        </p:txBody>
      </p:sp>
    </p:spTree>
    <p:extLst>
      <p:ext uri="{BB962C8B-B14F-4D97-AF65-F5344CB8AC3E}">
        <p14:creationId xmlns:p14="http://schemas.microsoft.com/office/powerpoint/2010/main" val="42094704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of Matrix using CROUT’S </a:t>
            </a:r>
            <a:r>
              <a:rPr lang="en-US" dirty="0"/>
              <a:t>METHOD </a:t>
            </a:r>
          </a:p>
        </p:txBody>
      </p:sp>
      <p:sp>
        <p:nvSpPr>
          <p:cNvPr id="3" name="Content Placeholder 2"/>
          <p:cNvSpPr>
            <a:spLocks noGrp="1"/>
          </p:cNvSpPr>
          <p:nvPr>
            <p:ph idx="1"/>
          </p:nvPr>
        </p:nvSpPr>
        <p:spPr/>
        <p:txBody>
          <a:bodyPr>
            <a:normAutofit/>
          </a:bodyPr>
          <a:lstStyle/>
          <a:p>
            <a:pPr marL="0" indent="0">
              <a:buNone/>
            </a:pPr>
            <a:r>
              <a:rPr lang="en-US" sz="2400" dirty="0" smtClean="0"/>
              <a:t>Two-step </a:t>
            </a:r>
            <a:r>
              <a:rPr lang="en-US" sz="2400" dirty="0"/>
              <a:t>procedure to find the inverse of a matrix A: </a:t>
            </a:r>
            <a:endParaRPr lang="en-US" sz="2400" dirty="0" smtClean="0"/>
          </a:p>
          <a:p>
            <a:pPr marL="0" indent="0">
              <a:buNone/>
            </a:pPr>
            <a:r>
              <a:rPr lang="en-US" sz="2400" dirty="0" smtClean="0"/>
              <a:t>Step </a:t>
            </a:r>
            <a:r>
              <a:rPr lang="en-US" sz="2400" dirty="0"/>
              <a:t>1</a:t>
            </a:r>
            <a:r>
              <a:rPr lang="en-US" sz="2400" dirty="0" smtClean="0"/>
              <a:t>. </a:t>
            </a:r>
            <a:r>
              <a:rPr lang="en-US" sz="2400" dirty="0"/>
              <a:t>Find the LU decomposition A = LU </a:t>
            </a:r>
            <a:endParaRPr lang="en-US" sz="2400" dirty="0" smtClean="0"/>
          </a:p>
          <a:p>
            <a:pPr marL="0" indent="0">
              <a:buNone/>
            </a:pPr>
            <a:r>
              <a:rPr lang="en-US" sz="2400" dirty="0" smtClean="0"/>
              <a:t>Step 2. Find </a:t>
            </a:r>
            <a:r>
              <a:rPr lang="en-US" sz="2400" dirty="0"/>
              <a:t>the inverse of A</a:t>
            </a:r>
            <a:r>
              <a:rPr lang="en-US" sz="2400" baseline="30000" dirty="0"/>
              <a:t>−1</a:t>
            </a:r>
            <a:r>
              <a:rPr lang="en-US" sz="2400" dirty="0"/>
              <a:t> = U </a:t>
            </a:r>
            <a:r>
              <a:rPr lang="en-US" sz="2400" baseline="30000" dirty="0"/>
              <a:t>−1</a:t>
            </a:r>
            <a:r>
              <a:rPr lang="en-US" sz="2400" dirty="0"/>
              <a:t>L </a:t>
            </a:r>
            <a:r>
              <a:rPr lang="en-US" sz="2400" baseline="30000" dirty="0"/>
              <a:t>−1</a:t>
            </a:r>
            <a:r>
              <a:rPr lang="en-US" sz="2400" dirty="0"/>
              <a:t> by inverting the matrices U and L</a:t>
            </a:r>
            <a:r>
              <a:rPr lang="en-US" sz="2400" dirty="0" smtClean="0"/>
              <a:t>.</a:t>
            </a:r>
          </a:p>
          <a:p>
            <a:r>
              <a:rPr lang="en-US" sz="2400" b="1" dirty="0"/>
              <a:t>EXAMPLE FOR FINDING INVERSE OF A MATRIX BY CROUT’S METHOD</a:t>
            </a:r>
            <a:r>
              <a:rPr lang="en-US" sz="2400" dirty="0"/>
              <a:t>. </a:t>
            </a:r>
          </a:p>
          <a:p>
            <a:r>
              <a:rPr lang="en-US" sz="2400" dirty="0"/>
              <a:t>Find the inverse of the matrix A by using </a:t>
            </a:r>
            <a:r>
              <a:rPr lang="en-US" sz="2400" dirty="0" err="1"/>
              <a:t>crout’s</a:t>
            </a:r>
            <a:r>
              <a:rPr lang="en-US" sz="2400" dirty="0"/>
              <a:t> method where </a:t>
            </a:r>
          </a:p>
        </p:txBody>
      </p:sp>
      <mc:AlternateContent xmlns:mc="http://schemas.openxmlformats.org/markup-compatibility/2006" xmlns:a14="http://schemas.microsoft.com/office/drawing/2010/main">
        <mc:Choice Requires="a14">
          <p:sp>
            <p:nvSpPr>
              <p:cNvPr id="4" name="TextBox 3"/>
              <p:cNvSpPr txBox="1"/>
              <p:nvPr/>
            </p:nvSpPr>
            <p:spPr>
              <a:xfrm>
                <a:off x="1980772" y="4067033"/>
                <a:ext cx="2063835"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−2</m:t>
                                </m:r>
                              </m:e>
                              <m:e>
                                <m:r>
                                  <a:rPr lang="en-US" b="0" i="1" smtClean="0">
                                    <a:latin typeface="Cambria Math"/>
                                  </a:rPr>
                                  <m:t>3</m:t>
                                </m:r>
                              </m:e>
                            </m:mr>
                            <m:mr>
                              <m:e>
                                <m:r>
                                  <a:rPr lang="en-US" b="0" i="1" smtClean="0">
                                    <a:latin typeface="Cambria Math"/>
                                  </a:rPr>
                                  <m:t>0</m:t>
                                </m:r>
                              </m:e>
                              <m:e>
                                <m:r>
                                  <a:rPr lang="en-US" b="0" i="1" smtClean="0">
                                    <a:latin typeface="Cambria Math"/>
                                  </a:rPr>
                                  <m:t>−1</m:t>
                                </m:r>
                              </m:e>
                              <m:e>
                                <m:r>
                                  <a:rPr lang="en-US" b="0" i="1" smtClean="0">
                                    <a:latin typeface="Cambria Math"/>
                                  </a:rPr>
                                  <m:t>4</m:t>
                                </m:r>
                              </m:e>
                            </m:mr>
                            <m:mr>
                              <m:e>
                                <m:r>
                                  <a:rPr lang="en-US" b="0" i="1" smtClean="0">
                                    <a:latin typeface="Cambria Math"/>
                                  </a:rPr>
                                  <m:t>−2</m:t>
                                </m:r>
                              </m:e>
                              <m:e>
                                <m:r>
                                  <a:rPr lang="en-US" b="0" i="1" smtClean="0">
                                    <a:latin typeface="Cambria Math"/>
                                  </a:rPr>
                                  <m:t>2</m:t>
                                </m:r>
                              </m:e>
                              <m:e>
                                <m:r>
                                  <a:rPr lang="en-US" b="0" i="1" smtClean="0">
                                    <a:latin typeface="Cambria Math"/>
                                  </a:rPr>
                                  <m:t>0</m:t>
                                </m:r>
                              </m:e>
                            </m:mr>
                          </m:m>
                        </m:e>
                      </m:d>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980772" y="4067033"/>
                <a:ext cx="2063835" cy="824906"/>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708477" y="4078252"/>
                <a:ext cx="4266745" cy="823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𝐿</m:t>
                      </m:r>
                      <m:r>
                        <a:rPr lang="en-US" b="0" i="1" smtClean="0">
                          <a:latin typeface="Cambria Math"/>
                        </a:rPr>
                        <m:t>=</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−2</m:t>
                                </m:r>
                              </m:e>
                              <m:e>
                                <m:r>
                                  <a:rPr lang="en-US" b="0" i="1" smtClean="0">
                                    <a:latin typeface="Cambria Math"/>
                                  </a:rPr>
                                  <m:t>−2</m:t>
                                </m:r>
                              </m:e>
                              <m:e>
                                <m:r>
                                  <a:rPr lang="en-US" b="0" i="1" smtClean="0">
                                    <a:latin typeface="Cambria Math"/>
                                  </a:rPr>
                                  <m:t>−2</m:t>
                                </m:r>
                              </m:e>
                            </m:mr>
                          </m:m>
                        </m:e>
                      </m:d>
                      <m:r>
                        <a:rPr lang="en-US" b="0" i="1" smtClean="0">
                          <a:latin typeface="Cambria Math"/>
                        </a:rPr>
                        <m:t>,</m:t>
                      </m:r>
                      <m:r>
                        <a:rPr lang="en-US" b="0" i="1" smtClean="0">
                          <a:latin typeface="Cambria Math"/>
                        </a:rPr>
                        <m:t>𝑈</m:t>
                      </m:r>
                      <m:r>
                        <a:rPr lang="en-US" b="0" i="1" smtClean="0">
                          <a:latin typeface="Cambria Math"/>
                        </a:rPr>
                        <m:t>=</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−2</m:t>
                                </m:r>
                              </m:e>
                              <m:e>
                                <m:r>
                                  <a:rPr lang="en-US" b="0" i="1" smtClean="0">
                                    <a:latin typeface="Cambria Math"/>
                                  </a:rPr>
                                  <m:t>3</m:t>
                                </m:r>
                              </m:e>
                            </m:mr>
                            <m:mr>
                              <m:e>
                                <m:r>
                                  <a:rPr lang="en-US" b="0" i="1" smtClean="0">
                                    <a:latin typeface="Cambria Math"/>
                                  </a:rPr>
                                  <m:t>0</m:t>
                                </m:r>
                              </m:e>
                              <m:e>
                                <m:r>
                                  <a:rPr lang="en-US" b="0" i="1" smtClean="0">
                                    <a:latin typeface="Cambria Math"/>
                                  </a:rPr>
                                  <m:t>1</m:t>
                                </m:r>
                              </m:e>
                              <m:e>
                                <m:r>
                                  <a:rPr lang="en-US" b="0" i="1" smtClean="0">
                                    <a:latin typeface="Cambria Math"/>
                                  </a:rPr>
                                  <m:t>−4</m:t>
                                </m:r>
                              </m:e>
                            </m:mr>
                            <m:mr>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708477" y="4078252"/>
                <a:ext cx="4266745" cy="823110"/>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911937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7973" y="255474"/>
            <a:ext cx="2980496" cy="369332"/>
          </a:xfrm>
          <a:prstGeom prst="rect">
            <a:avLst/>
          </a:prstGeom>
        </p:spPr>
        <p:txBody>
          <a:bodyPr wrap="none">
            <a:spAutoFit/>
          </a:bodyPr>
          <a:lstStyle/>
          <a:p>
            <a:r>
              <a:rPr lang="en-US" dirty="0"/>
              <a:t>To find L</a:t>
            </a:r>
            <a:r>
              <a:rPr lang="en-US" baseline="30000" dirty="0"/>
              <a:t>-1</a:t>
            </a:r>
            <a:r>
              <a:rPr lang="en-US" dirty="0"/>
              <a:t> , LL</a:t>
            </a:r>
            <a:r>
              <a:rPr lang="en-US" baseline="30000" dirty="0"/>
              <a:t>-1 </a:t>
            </a:r>
            <a:r>
              <a:rPr lang="en-US" dirty="0" smtClean="0"/>
              <a:t>= I. </a:t>
            </a:r>
            <a:r>
              <a:rPr lang="en-US" dirty="0"/>
              <a:t>Therefore </a:t>
            </a:r>
          </a:p>
        </p:txBody>
      </p:sp>
      <p:pic>
        <p:nvPicPr>
          <p:cNvPr id="1249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196" y="4961814"/>
            <a:ext cx="637222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49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196" y="0"/>
            <a:ext cx="6288889" cy="4860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5971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Inversion Of A Matrix -Gauss Elimination Method </a:t>
            </a:r>
            <a:endParaRPr lang="en-US" dirty="0"/>
          </a:p>
        </p:txBody>
      </p:sp>
      <p:sp>
        <p:nvSpPr>
          <p:cNvPr id="3" name="Content Placeholder 2"/>
          <p:cNvSpPr>
            <a:spLocks noGrp="1"/>
          </p:cNvSpPr>
          <p:nvPr>
            <p:ph idx="1"/>
          </p:nvPr>
        </p:nvSpPr>
        <p:spPr/>
        <p:txBody>
          <a:bodyPr>
            <a:normAutofit/>
          </a:bodyPr>
          <a:lstStyle/>
          <a:p>
            <a:r>
              <a:rPr lang="en-US" sz="2400" dirty="0"/>
              <a:t>Consider a non singular matrix A of order 3.If X is the inverse of A then AX=I, where I is the unit matrix of order 3.Let </a:t>
            </a:r>
          </a:p>
        </p:txBody>
      </p:sp>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03926"/>
            <a:ext cx="7200900" cy="439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0659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137" y="99729"/>
            <a:ext cx="53149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756137" y="1224466"/>
            <a:ext cx="5672002" cy="369332"/>
          </a:xfrm>
          <a:prstGeom prst="rect">
            <a:avLst/>
          </a:prstGeom>
        </p:spPr>
        <p:txBody>
          <a:bodyPr wrap="none">
            <a:spAutoFit/>
          </a:bodyPr>
          <a:lstStyle/>
          <a:p>
            <a:r>
              <a:rPr lang="en-US" dirty="0"/>
              <a:t>From equations </a:t>
            </a:r>
            <a:r>
              <a:rPr lang="en-US" dirty="0" smtClean="0"/>
              <a:t>(1),(</a:t>
            </a:r>
            <a:r>
              <a:rPr lang="en-US" dirty="0"/>
              <a:t>2</a:t>
            </a:r>
            <a:r>
              <a:rPr lang="en-US" dirty="0" smtClean="0"/>
              <a:t>)and (3), </a:t>
            </a:r>
            <a:r>
              <a:rPr lang="en-US" dirty="0"/>
              <a:t>we can solve for the vectors</a:t>
            </a:r>
          </a:p>
        </p:txBody>
      </p:sp>
      <p:pic>
        <p:nvPicPr>
          <p:cNvPr id="1269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137" y="1593798"/>
            <a:ext cx="179070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81970" y="2690336"/>
            <a:ext cx="11582399" cy="646331"/>
          </a:xfrm>
          <a:prstGeom prst="rect">
            <a:avLst/>
          </a:prstGeom>
        </p:spPr>
        <p:txBody>
          <a:bodyPr wrap="square">
            <a:spAutoFit/>
          </a:bodyPr>
          <a:lstStyle/>
          <a:p>
            <a:r>
              <a:rPr lang="en-US" dirty="0"/>
              <a:t>using Gauss elimination method. The solution set of each </a:t>
            </a:r>
            <a:r>
              <a:rPr lang="en-US" dirty="0" smtClean="0"/>
              <a:t>systems (</a:t>
            </a:r>
            <a:r>
              <a:rPr lang="en-US" dirty="0"/>
              <a:t>1</a:t>
            </a:r>
            <a:r>
              <a:rPr lang="en-US" dirty="0" smtClean="0"/>
              <a:t>),(</a:t>
            </a:r>
            <a:r>
              <a:rPr lang="en-US" dirty="0"/>
              <a:t>2</a:t>
            </a:r>
            <a:r>
              <a:rPr lang="en-US" dirty="0" smtClean="0"/>
              <a:t>),(</a:t>
            </a:r>
            <a:r>
              <a:rPr lang="en-US" dirty="0"/>
              <a:t>3</a:t>
            </a:r>
            <a:r>
              <a:rPr lang="en-US" dirty="0" smtClean="0"/>
              <a:t>) </a:t>
            </a:r>
            <a:r>
              <a:rPr lang="en-US" dirty="0"/>
              <a:t>will be the corresponding column of the inverse matrix X</a:t>
            </a:r>
            <a:r>
              <a:rPr lang="en-US" dirty="0" smtClean="0"/>
              <a:t>. </a:t>
            </a:r>
            <a:endParaRPr lang="en-US" dirty="0"/>
          </a:p>
        </p:txBody>
      </p:sp>
      <p:sp>
        <p:nvSpPr>
          <p:cNvPr id="9" name="Rectangle 8"/>
          <p:cNvSpPr/>
          <p:nvPr/>
        </p:nvSpPr>
        <p:spPr>
          <a:xfrm>
            <a:off x="181970" y="3292733"/>
            <a:ext cx="4735079" cy="369332"/>
          </a:xfrm>
          <a:prstGeom prst="rect">
            <a:avLst/>
          </a:prstGeom>
        </p:spPr>
        <p:txBody>
          <a:bodyPr wrap="none">
            <a:spAutoFit/>
          </a:bodyPr>
          <a:lstStyle/>
          <a:p>
            <a:r>
              <a:rPr lang="en-US" dirty="0"/>
              <a:t>Now the system (1) is equivalent to AX=B, where</a:t>
            </a:r>
          </a:p>
        </p:txBody>
      </p:sp>
      <p:pic>
        <p:nvPicPr>
          <p:cNvPr id="1269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6137" y="3883060"/>
            <a:ext cx="37147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38693" y="5082738"/>
            <a:ext cx="10884231" cy="369332"/>
          </a:xfrm>
          <a:prstGeom prst="rect">
            <a:avLst/>
          </a:prstGeom>
        </p:spPr>
        <p:txBody>
          <a:bodyPr wrap="square">
            <a:spAutoFit/>
          </a:bodyPr>
          <a:lstStyle/>
          <a:p>
            <a:r>
              <a:rPr lang="en-US" dirty="0"/>
              <a:t>Now our aim is to reduce the augmented matrix (A:B) to an </a:t>
            </a:r>
            <a:r>
              <a:rPr lang="en-US" dirty="0" smtClean="0"/>
              <a:t>upper triangular </a:t>
            </a:r>
            <a:r>
              <a:rPr lang="en-US" dirty="0"/>
              <a:t>matrix</a:t>
            </a:r>
          </a:p>
        </p:txBody>
      </p:sp>
    </p:spTree>
    <p:extLst>
      <p:ext uri="{BB962C8B-B14F-4D97-AF65-F5344CB8AC3E}">
        <p14:creationId xmlns:p14="http://schemas.microsoft.com/office/powerpoint/2010/main" val="188279174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013" y="623888"/>
            <a:ext cx="7419975" cy="561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57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Diagonal Matrix</a:t>
            </a:r>
            <a:endParaRPr lang="en-US" dirty="0"/>
          </a:p>
        </p:txBody>
      </p:sp>
      <p:sp>
        <p:nvSpPr>
          <p:cNvPr id="97281" name="Rectangle 1"/>
          <p:cNvSpPr>
            <a:spLocks noChangeArrowheads="1"/>
          </p:cNvSpPr>
          <p:nvPr/>
        </p:nvSpPr>
        <p:spPr bwMode="auto">
          <a:xfrm>
            <a:off x="1117600" y="1551801"/>
            <a:ext cx="99568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 s</a:t>
            </a:r>
            <a:r>
              <a:rPr kumimoji="0" lang="en-US" b="0" i="0" u="none" strike="noStrike" cap="none" normalizeH="0" baseline="0" dirty="0" smtClean="0" bmk="">
                <a:ln>
                  <a:noFill/>
                </a:ln>
                <a:solidFill>
                  <a:schemeClr val="tx1"/>
                </a:solidFill>
                <a:effectLst/>
                <a:latin typeface="Times New Roman" pitchFamily="18" charset="0"/>
                <a:ea typeface="Times New Roman" pitchFamily="18" charset="0"/>
                <a:cs typeface="Times New Roman" pitchFamily="18" charset="0"/>
              </a:rPr>
              <a:t>quare matrix</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with all non-diagonal elements equal to zero is called a diagonal matrix, that is, only the diagonal entries of the square matrix can be non-zero,</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dirty="0" smtClean="0">
                <a:ln>
                  <a:noFill/>
                </a:ln>
                <a:solidFill>
                  <a:schemeClr val="tx1"/>
                </a:solidFill>
                <a:effectLst/>
                <a:latin typeface="Times New Roman" pitchFamily="18" charset="0"/>
                <a:cs typeface="Times New Roman" pitchFamily="18" charset="0"/>
              </a:rPr>
              <a:t>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97283" name="Rectangle 3"/>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7282" name="Object 2"/>
          <p:cNvGraphicFramePr>
            <a:graphicFrameLocks noChangeAspect="1"/>
          </p:cNvGraphicFramePr>
          <p:nvPr>
            <p:extLst>
              <p:ext uri="{D42A27DB-BD31-4B8C-83A1-F6EECF244321}">
                <p14:modId xmlns:p14="http://schemas.microsoft.com/office/powerpoint/2010/main" val="8016317"/>
              </p:ext>
            </p:extLst>
          </p:nvPr>
        </p:nvGraphicFramePr>
        <p:xfrm>
          <a:off x="6225907" y="2013466"/>
          <a:ext cx="1557867" cy="314325"/>
        </p:xfrm>
        <a:graphic>
          <a:graphicData uri="http://schemas.openxmlformats.org/presentationml/2006/ole">
            <mc:AlternateContent xmlns:mc="http://schemas.openxmlformats.org/markup-compatibility/2006">
              <mc:Choice xmlns:v="urn:schemas-microsoft-com:vml" Requires="v">
                <p:oleObj spid="_x0000_s12425" name="Equation" r:id="rId3" imgW="888840" imgH="241200" progId="Equation.3">
                  <p:embed/>
                </p:oleObj>
              </mc:Choice>
              <mc:Fallback>
                <p:oleObj name="Equation" r:id="rId3" imgW="888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907" y="2013466"/>
                        <a:ext cx="1557867"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1061493" y="2502427"/>
            <a:ext cx="3288080" cy="369332"/>
          </a:xfrm>
          <a:prstGeom prst="rect">
            <a:avLst/>
          </a:prstGeom>
        </p:spPr>
        <p:txBody>
          <a:bodyPr wrap="none">
            <a:spAutoFit/>
          </a:bodyPr>
          <a:lstStyle/>
          <a:p>
            <a:r>
              <a:rPr lang="en-US" dirty="0" smtClean="0">
                <a:latin typeface="Times New Roman" pitchFamily="18" charset="0"/>
                <a:cs typeface="Times New Roman" pitchFamily="18" charset="0"/>
              </a:rPr>
              <a:t>An example of </a:t>
            </a:r>
            <a:r>
              <a:rPr lang="en-US" dirty="0">
                <a:latin typeface="Times New Roman" pitchFamily="18" charset="0"/>
                <a:cs typeface="Times New Roman" pitchFamily="18" charset="0"/>
              </a:rPr>
              <a:t>a diagonal matrix.</a:t>
            </a:r>
          </a:p>
        </p:txBody>
      </p:sp>
      <p:graphicFrame>
        <p:nvGraphicFramePr>
          <p:cNvPr id="7" name="Object 1"/>
          <p:cNvGraphicFramePr>
            <a:graphicFrameLocks noChangeAspect="1"/>
          </p:cNvGraphicFramePr>
          <p:nvPr>
            <p:extLst>
              <p:ext uri="{D42A27DB-BD31-4B8C-83A1-F6EECF244321}">
                <p14:modId xmlns:p14="http://schemas.microsoft.com/office/powerpoint/2010/main" val="604836913"/>
              </p:ext>
            </p:extLst>
          </p:nvPr>
        </p:nvGraphicFramePr>
        <p:xfrm>
          <a:off x="4810125" y="2502427"/>
          <a:ext cx="2571749" cy="1155173"/>
        </p:xfrm>
        <a:graphic>
          <a:graphicData uri="http://schemas.openxmlformats.org/presentationml/2006/ole">
            <mc:AlternateContent xmlns:mc="http://schemas.openxmlformats.org/markup-compatibility/2006">
              <mc:Choice xmlns:v="urn:schemas-microsoft-com:vml" Requires="v">
                <p:oleObj spid="_x0000_s12426" name="Equation" r:id="rId5" imgW="1130040" imgH="711000" progId="Equation.3">
                  <p:embed/>
                </p:oleObj>
              </mc:Choice>
              <mc:Fallback>
                <p:oleObj name="Equation" r:id="rId5" imgW="113004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25" y="2502427"/>
                        <a:ext cx="2571749" cy="1155173"/>
                      </a:xfrm>
                      <a:prstGeom prst="rect">
                        <a:avLst/>
                      </a:prstGeom>
                      <a:noFill/>
                      <a:extLst/>
                    </p:spPr>
                  </p:pic>
                </p:oleObj>
              </mc:Fallback>
            </mc:AlternateContent>
          </a:graphicData>
        </a:graphic>
      </p:graphicFrame>
      <p:sp>
        <p:nvSpPr>
          <p:cNvPr id="8" name="Rectangle 7"/>
          <p:cNvSpPr/>
          <p:nvPr/>
        </p:nvSpPr>
        <p:spPr>
          <a:xfrm>
            <a:off x="1214650" y="3886200"/>
            <a:ext cx="9046949" cy="369332"/>
          </a:xfrm>
          <a:prstGeom prst="rect">
            <a:avLst/>
          </a:prstGeom>
        </p:spPr>
        <p:txBody>
          <a:bodyPr wrap="square">
            <a:spAutoFit/>
          </a:bodyPr>
          <a:lstStyle/>
          <a:p>
            <a:r>
              <a:rPr lang="en-US" dirty="0" smtClean="0">
                <a:latin typeface="Times New Roman" pitchFamily="18" charset="0"/>
                <a:cs typeface="Times New Roman" pitchFamily="18" charset="0"/>
              </a:rPr>
              <a:t>Any or all the diagonal entries of a diagonal matrix can be zero.</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6027962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388" y="661988"/>
            <a:ext cx="7515225" cy="553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596038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8" y="871538"/>
            <a:ext cx="747712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14040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02" y="245234"/>
            <a:ext cx="750570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344" y="3181848"/>
            <a:ext cx="271462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28468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12" y="223269"/>
            <a:ext cx="2376913" cy="1018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50691" y="1241946"/>
            <a:ext cx="4340675" cy="369332"/>
          </a:xfrm>
          <a:prstGeom prst="rect">
            <a:avLst/>
          </a:prstGeom>
          <a:noFill/>
        </p:spPr>
        <p:txBody>
          <a:bodyPr wrap="none" rtlCol="0">
            <a:spAutoFit/>
          </a:bodyPr>
          <a:lstStyle/>
          <a:p>
            <a:r>
              <a:rPr lang="en-US" dirty="0" smtClean="0"/>
              <a:t>Find inverse using </a:t>
            </a:r>
            <a:r>
              <a:rPr lang="en-US" dirty="0" err="1" smtClean="0"/>
              <a:t>guass</a:t>
            </a:r>
            <a:r>
              <a:rPr lang="en-US" dirty="0" smtClean="0"/>
              <a:t> elimination method</a:t>
            </a:r>
            <a:endParaRPr lang="en-US" dirty="0"/>
          </a:p>
        </p:txBody>
      </p:sp>
      <p:pic>
        <p:nvPicPr>
          <p:cNvPr id="132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12" y="1765466"/>
            <a:ext cx="6792874" cy="1237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89" y="3208575"/>
            <a:ext cx="3611097" cy="101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1989" y="4401402"/>
            <a:ext cx="4309850" cy="975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2319" y="5575109"/>
            <a:ext cx="4289520" cy="975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944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100"/>
                                        </p:tgtEl>
                                        <p:attrNameLst>
                                          <p:attrName>style.visibility</p:attrName>
                                        </p:attrNameLst>
                                      </p:cBhvr>
                                      <p:to>
                                        <p:strVal val="visible"/>
                                      </p:to>
                                    </p:set>
                                    <p:anim calcmode="lin" valueType="num">
                                      <p:cBhvr additive="base">
                                        <p:cTn id="7" dur="500" fill="hold"/>
                                        <p:tgtEl>
                                          <p:spTgt spid="132100"/>
                                        </p:tgtEl>
                                        <p:attrNameLst>
                                          <p:attrName>ppt_x</p:attrName>
                                        </p:attrNameLst>
                                      </p:cBhvr>
                                      <p:tavLst>
                                        <p:tav tm="0">
                                          <p:val>
                                            <p:strVal val="#ppt_x"/>
                                          </p:val>
                                        </p:tav>
                                        <p:tav tm="100000">
                                          <p:val>
                                            <p:strVal val="#ppt_x"/>
                                          </p:val>
                                        </p:tav>
                                      </p:tavLst>
                                    </p:anim>
                                    <p:anim calcmode="lin" valueType="num">
                                      <p:cBhvr additive="base">
                                        <p:cTn id="8" dur="500" fill="hold"/>
                                        <p:tgtEl>
                                          <p:spTgt spid="132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101"/>
                                        </p:tgtEl>
                                        <p:attrNameLst>
                                          <p:attrName>style.visibility</p:attrName>
                                        </p:attrNameLst>
                                      </p:cBhvr>
                                      <p:to>
                                        <p:strVal val="visible"/>
                                      </p:to>
                                    </p:set>
                                    <p:anim calcmode="lin" valueType="num">
                                      <p:cBhvr additive="base">
                                        <p:cTn id="13" dur="500" fill="hold"/>
                                        <p:tgtEl>
                                          <p:spTgt spid="132101"/>
                                        </p:tgtEl>
                                        <p:attrNameLst>
                                          <p:attrName>ppt_x</p:attrName>
                                        </p:attrNameLst>
                                      </p:cBhvr>
                                      <p:tavLst>
                                        <p:tav tm="0">
                                          <p:val>
                                            <p:strVal val="#ppt_x"/>
                                          </p:val>
                                        </p:tav>
                                        <p:tav tm="100000">
                                          <p:val>
                                            <p:strVal val="#ppt_x"/>
                                          </p:val>
                                        </p:tav>
                                      </p:tavLst>
                                    </p:anim>
                                    <p:anim calcmode="lin" valueType="num">
                                      <p:cBhvr additive="base">
                                        <p:cTn id="14" dur="500" fill="hold"/>
                                        <p:tgtEl>
                                          <p:spTgt spid="132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2102"/>
                                        </p:tgtEl>
                                        <p:attrNameLst>
                                          <p:attrName>style.visibility</p:attrName>
                                        </p:attrNameLst>
                                      </p:cBhvr>
                                      <p:to>
                                        <p:strVal val="visible"/>
                                      </p:to>
                                    </p:set>
                                    <p:anim calcmode="lin" valueType="num">
                                      <p:cBhvr additive="base">
                                        <p:cTn id="19" dur="500" fill="hold"/>
                                        <p:tgtEl>
                                          <p:spTgt spid="132102"/>
                                        </p:tgtEl>
                                        <p:attrNameLst>
                                          <p:attrName>ppt_x</p:attrName>
                                        </p:attrNameLst>
                                      </p:cBhvr>
                                      <p:tavLst>
                                        <p:tav tm="0">
                                          <p:val>
                                            <p:strVal val="#ppt_x"/>
                                          </p:val>
                                        </p:tav>
                                        <p:tav tm="100000">
                                          <p:val>
                                            <p:strVal val="#ppt_x"/>
                                          </p:val>
                                        </p:tav>
                                      </p:tavLst>
                                    </p:anim>
                                    <p:anim calcmode="lin" valueType="num">
                                      <p:cBhvr additive="base">
                                        <p:cTn id="20" dur="500" fill="hold"/>
                                        <p:tgtEl>
                                          <p:spTgt spid="13210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2103"/>
                                        </p:tgtEl>
                                        <p:attrNameLst>
                                          <p:attrName>style.visibility</p:attrName>
                                        </p:attrNameLst>
                                      </p:cBhvr>
                                      <p:to>
                                        <p:strVal val="visible"/>
                                      </p:to>
                                    </p:set>
                                    <p:anim calcmode="lin" valueType="num">
                                      <p:cBhvr additive="base">
                                        <p:cTn id="25" dur="500" fill="hold"/>
                                        <p:tgtEl>
                                          <p:spTgt spid="132103"/>
                                        </p:tgtEl>
                                        <p:attrNameLst>
                                          <p:attrName>ppt_x</p:attrName>
                                        </p:attrNameLst>
                                      </p:cBhvr>
                                      <p:tavLst>
                                        <p:tav tm="0">
                                          <p:val>
                                            <p:strVal val="#ppt_x"/>
                                          </p:val>
                                        </p:tav>
                                        <p:tav tm="100000">
                                          <p:val>
                                            <p:strVal val="#ppt_x"/>
                                          </p:val>
                                        </p:tav>
                                      </p:tavLst>
                                    </p:anim>
                                    <p:anim calcmode="lin" valueType="num">
                                      <p:cBhvr additive="base">
                                        <p:cTn id="26" dur="500" fill="hold"/>
                                        <p:tgtEl>
                                          <p:spTgt spid="132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LU vs GE</a:t>
            </a:r>
            <a:endParaRPr lang="en-US" dirty="0"/>
          </a:p>
        </p:txBody>
      </p:sp>
      <p:sp>
        <p:nvSpPr>
          <p:cNvPr id="4" name="Content Placeholder 3"/>
          <p:cNvSpPr>
            <a:spLocks noGrp="1"/>
          </p:cNvSpPr>
          <p:nvPr>
            <p:ph idx="1"/>
          </p:nvPr>
        </p:nvSpPr>
        <p:spPr/>
        <p:txBody>
          <a:bodyPr/>
          <a:lstStyle/>
          <a:p>
            <a:r>
              <a:rPr lang="en-US" dirty="0"/>
              <a:t>If you are solving a set of simultaneous linear equations, LU Decomposition method (involving forward elimination, forward substitution and back substitution) would use more computational time than Gaussian elimination (involving forward elimination and back substitution, but NO forward substitution).</a:t>
            </a:r>
          </a:p>
        </p:txBody>
      </p:sp>
    </p:spTree>
    <p:extLst>
      <p:ext uri="{BB962C8B-B14F-4D97-AF65-F5344CB8AC3E}">
        <p14:creationId xmlns:p14="http://schemas.microsoft.com/office/powerpoint/2010/main" val="34963862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t>
            </a:r>
            <a:r>
              <a:rPr lang="en-US" dirty="0" smtClean="0"/>
              <a:t>hy </a:t>
            </a:r>
            <a:r>
              <a:rPr lang="en-US" dirty="0"/>
              <a:t>use </a:t>
            </a:r>
            <a:r>
              <a:rPr lang="en-US" dirty="0" smtClean="0"/>
              <a:t>LU </a:t>
            </a:r>
            <a:r>
              <a:rPr lang="en-US" dirty="0"/>
              <a:t>Decomposition?</a:t>
            </a:r>
          </a:p>
        </p:txBody>
      </p:sp>
      <p:sp>
        <p:nvSpPr>
          <p:cNvPr id="3" name="Content Placeholder 2"/>
          <p:cNvSpPr>
            <a:spLocks noGrp="1"/>
          </p:cNvSpPr>
          <p:nvPr>
            <p:ph idx="1"/>
          </p:nvPr>
        </p:nvSpPr>
        <p:spPr/>
        <p:txBody>
          <a:bodyPr>
            <a:normAutofit fontScale="92500"/>
          </a:bodyPr>
          <a:lstStyle/>
          <a:p>
            <a:r>
              <a:rPr lang="en-US" dirty="0"/>
              <a:t>Because, LU Decomposition is computationally more efficient than Gaussian elimination when we are solving several sets of equations with the same coefficient matrix but different right hand sides. </a:t>
            </a:r>
            <a:endParaRPr lang="en-US" dirty="0" smtClean="0"/>
          </a:p>
          <a:p>
            <a:r>
              <a:rPr lang="en-US" dirty="0" smtClean="0"/>
              <a:t>When </a:t>
            </a:r>
            <a:r>
              <a:rPr lang="en-US" dirty="0"/>
              <a:t>you are finding the inverse of a matrix [A]. If one is trying to find the inverse of </a:t>
            </a:r>
            <a:r>
              <a:rPr lang="en-US" i="1" dirty="0" err="1"/>
              <a:t>n</a:t>
            </a:r>
            <a:r>
              <a:rPr lang="en-US" dirty="0" err="1"/>
              <a:t>x</a:t>
            </a:r>
            <a:r>
              <a:rPr lang="en-US" i="1" dirty="0" err="1"/>
              <a:t>n</a:t>
            </a:r>
            <a:r>
              <a:rPr lang="en-US" dirty="0"/>
              <a:t> matrix, then it implies that one needs to solve </a:t>
            </a:r>
            <a:r>
              <a:rPr lang="en-US" i="1" dirty="0"/>
              <a:t>n</a:t>
            </a:r>
            <a:r>
              <a:rPr lang="en-US" dirty="0"/>
              <a:t> sets of simultaneous linear equations of [A][X]=[C] form with the </a:t>
            </a:r>
            <a:r>
              <a:rPr lang="en-US" i="1" dirty="0"/>
              <a:t>n</a:t>
            </a:r>
            <a:r>
              <a:rPr lang="en-US" dirty="0"/>
              <a:t> right hand sides [C] being the </a:t>
            </a:r>
            <a:r>
              <a:rPr lang="en-US" i="1" dirty="0"/>
              <a:t>n</a:t>
            </a:r>
            <a:r>
              <a:rPr lang="en-US" dirty="0"/>
              <a:t> columns of the </a:t>
            </a:r>
            <a:r>
              <a:rPr lang="en-US" i="1" dirty="0" err="1"/>
              <a:t>n</a:t>
            </a:r>
            <a:r>
              <a:rPr lang="en-US" dirty="0" err="1"/>
              <a:t>x</a:t>
            </a:r>
            <a:r>
              <a:rPr lang="en-US" i="1" dirty="0" err="1"/>
              <a:t>n</a:t>
            </a:r>
            <a:r>
              <a:rPr lang="en-US" i="1" dirty="0"/>
              <a:t> </a:t>
            </a:r>
            <a:r>
              <a:rPr lang="en-US" dirty="0"/>
              <a:t>identity matrix, while the coefficient matrix [A] stays the same.</a:t>
            </a:r>
          </a:p>
        </p:txBody>
      </p:sp>
    </p:spTree>
    <p:extLst>
      <p:ext uri="{BB962C8B-B14F-4D97-AF65-F5344CB8AC3E}">
        <p14:creationId xmlns:p14="http://schemas.microsoft.com/office/powerpoint/2010/main" val="25621827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LU Decomposition?</a:t>
            </a:r>
          </a:p>
        </p:txBody>
      </p:sp>
      <p:sp>
        <p:nvSpPr>
          <p:cNvPr id="3" name="Content Placeholder 2"/>
          <p:cNvSpPr>
            <a:spLocks noGrp="1"/>
          </p:cNvSpPr>
          <p:nvPr>
            <p:ph idx="1"/>
          </p:nvPr>
        </p:nvSpPr>
        <p:spPr/>
        <p:txBody>
          <a:bodyPr>
            <a:normAutofit/>
          </a:bodyPr>
          <a:lstStyle/>
          <a:p>
            <a:pPr>
              <a:lnSpc>
                <a:spcPct val="150000"/>
              </a:lnSpc>
            </a:pPr>
            <a:r>
              <a:rPr lang="en-US" sz="2000" dirty="0"/>
              <a:t>The computational time taken for solving a single set of </a:t>
            </a:r>
            <a:r>
              <a:rPr lang="en-US" sz="2000" i="1" dirty="0"/>
              <a:t>n</a:t>
            </a:r>
            <a:r>
              <a:rPr lang="en-US" sz="2000" dirty="0"/>
              <a:t> simultaneous linear equations is as follows</a:t>
            </a:r>
            <a:r>
              <a:rPr lang="en-US" sz="2000" dirty="0" smtClean="0"/>
              <a:t>:</a:t>
            </a:r>
          </a:p>
          <a:p>
            <a:pPr>
              <a:lnSpc>
                <a:spcPct val="150000"/>
              </a:lnSpc>
            </a:pPr>
            <a:endParaRPr lang="en-US" sz="2000" dirty="0"/>
          </a:p>
          <a:p>
            <a:pPr>
              <a:lnSpc>
                <a:spcPct val="150000"/>
              </a:lnSpc>
            </a:pPr>
            <a:endParaRPr lang="en-US" sz="2000" dirty="0" smtClean="0"/>
          </a:p>
          <a:p>
            <a:pPr>
              <a:lnSpc>
                <a:spcPct val="150000"/>
              </a:lnSpc>
            </a:pPr>
            <a:r>
              <a:rPr lang="en-US" sz="2000" dirty="0"/>
              <a:t>So for LU decomposition method used to find the inverse of a matrix, the computational time is proportional to</a:t>
            </a:r>
          </a:p>
          <a:p>
            <a:pPr marL="0" indent="0">
              <a:lnSpc>
                <a:spcPct val="150000"/>
              </a:lnSpc>
              <a:buNone/>
            </a:pPr>
            <a:r>
              <a:rPr lang="en-US" sz="2000" dirty="0"/>
              <a:t> T</a:t>
            </a:r>
            <a:r>
              <a:rPr lang="en-US" sz="2000" dirty="0" smtClean="0"/>
              <a:t>he </a:t>
            </a:r>
            <a:r>
              <a:rPr lang="en-US" sz="2000" dirty="0"/>
              <a:t>forward elimination only needs to be done only once on [A] to generate the L and U matrices for the LU decomposition method. However the forward and back substitution need to be done </a:t>
            </a:r>
            <a:r>
              <a:rPr lang="en-US" sz="2000" i="1" dirty="0"/>
              <a:t>n</a:t>
            </a:r>
            <a:r>
              <a:rPr lang="en-US" sz="2000" dirty="0"/>
              <a:t> times.</a:t>
            </a:r>
          </a:p>
        </p:txBody>
      </p:sp>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2159756"/>
            <a:ext cx="4656240" cy="1135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1316" name="Picture 4" descr="\frac{n^3}{3}+n( \frac{n^2}{2}+\frac{n^2}{2})=\frac{4n^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479" y="3807677"/>
            <a:ext cx="2451960" cy="35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65011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LU Decomposition?</a:t>
            </a:r>
          </a:p>
        </p:txBody>
      </p:sp>
      <p:sp>
        <p:nvSpPr>
          <p:cNvPr id="3" name="Content Placeholder 2"/>
          <p:cNvSpPr>
            <a:spLocks noGrp="1"/>
          </p:cNvSpPr>
          <p:nvPr>
            <p:ph idx="1"/>
          </p:nvPr>
        </p:nvSpPr>
        <p:spPr/>
        <p:txBody>
          <a:bodyPr>
            <a:normAutofit/>
          </a:bodyPr>
          <a:lstStyle/>
          <a:p>
            <a:pPr>
              <a:lnSpc>
                <a:spcPct val="150000"/>
              </a:lnSpc>
            </a:pPr>
            <a:r>
              <a:rPr lang="en-US" sz="2000" dirty="0"/>
              <a:t>Now for Gaussian Elimination used to find the inverse of a matrix, the computational time is proportional to </a:t>
            </a:r>
            <a:endParaRPr lang="en-US" sz="2000" dirty="0" smtClean="0"/>
          </a:p>
          <a:p>
            <a:pPr>
              <a:lnSpc>
                <a:spcPct val="150000"/>
              </a:lnSpc>
            </a:pPr>
            <a:r>
              <a:rPr lang="en-US" sz="2000" dirty="0" smtClean="0"/>
              <a:t>Remember </a:t>
            </a:r>
            <a:r>
              <a:rPr lang="en-US" sz="2000" dirty="0"/>
              <a:t>that both the forward elimination and back substitution need to be done </a:t>
            </a:r>
            <a:r>
              <a:rPr lang="en-US" sz="2000" i="1" dirty="0"/>
              <a:t>n</a:t>
            </a:r>
            <a:r>
              <a:rPr lang="en-US" sz="2000" dirty="0"/>
              <a:t> times.</a:t>
            </a:r>
          </a:p>
          <a:p>
            <a:pPr>
              <a:lnSpc>
                <a:spcPct val="150000"/>
              </a:lnSpc>
            </a:pPr>
            <a:r>
              <a:rPr lang="en-US" sz="2000" dirty="0"/>
              <a:t>Hence for large </a:t>
            </a:r>
            <a:r>
              <a:rPr lang="en-US" sz="2000" i="1" dirty="0"/>
              <a:t>n</a:t>
            </a:r>
            <a:r>
              <a:rPr lang="en-US" sz="2000" dirty="0"/>
              <a:t>, for LU Decomposition, the computational time is proportional </a:t>
            </a:r>
            <a:r>
              <a:rPr lang="en-US" sz="2000" dirty="0" smtClean="0"/>
              <a:t>to     </a:t>
            </a:r>
            <a:r>
              <a:rPr lang="en-US" sz="2000" dirty="0"/>
              <a:t> , while for Gaussian Elimination, the computational time is proportional </a:t>
            </a:r>
            <a:r>
              <a:rPr lang="en-US" sz="2000" dirty="0" smtClean="0"/>
              <a:t>to            </a:t>
            </a:r>
            <a:r>
              <a:rPr lang="en-US" sz="2000" dirty="0"/>
              <a:t> . So for large </a:t>
            </a:r>
            <a:r>
              <a:rPr lang="en-US" sz="2000" i="1" dirty="0"/>
              <a:t>n</a:t>
            </a:r>
            <a:r>
              <a:rPr lang="en-US" sz="2000" dirty="0"/>
              <a:t>, the ratio of the computational time for Gaussian elimination to computational for LU Decomposition is </a:t>
            </a:r>
            <a:endParaRPr lang="en-US" sz="2000" dirty="0" smtClean="0"/>
          </a:p>
          <a:p>
            <a:pPr>
              <a:lnSpc>
                <a:spcPct val="150000"/>
              </a:lnSpc>
            </a:pPr>
            <a:r>
              <a:rPr lang="en-US" sz="2000" dirty="0"/>
              <a:t>As an example, to find the inverse of a 2000×2000 coefficient matrix by Gaussian Elimination would take n/4=2000/4=500 times the time it would take to find the inverse by LU Decomposition.</a:t>
            </a:r>
          </a:p>
          <a:p>
            <a:pPr>
              <a:lnSpc>
                <a:spcPct val="150000"/>
              </a:lnSpc>
            </a:pPr>
            <a:endParaRPr lang="en-US" sz="2000" dirty="0"/>
          </a:p>
        </p:txBody>
      </p:sp>
      <p:pic>
        <p:nvPicPr>
          <p:cNvPr id="142338" name="Picture 2" descr="n \frac{n^3}{3} +n \frac{n^2}{2}=\frac{n^4}{3}+\frac{n^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002" y="2129051"/>
            <a:ext cx="2401813" cy="364413"/>
          </a:xfrm>
          <a:prstGeom prst="rect">
            <a:avLst/>
          </a:prstGeom>
          <a:noFill/>
          <a:extLst>
            <a:ext uri="{909E8E84-426E-40DD-AFC4-6F175D3DCCD1}">
              <a14:hiddenFill xmlns:a14="http://schemas.microsoft.com/office/drawing/2010/main">
                <a:solidFill>
                  <a:srgbClr val="FFFFFF"/>
                </a:solidFill>
              </a14:hiddenFill>
            </a:ext>
          </a:extLst>
        </p:spPr>
      </p:pic>
      <p:pic>
        <p:nvPicPr>
          <p:cNvPr id="142340" name="Picture 4" descr="\frac{4n^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628" y="3175497"/>
            <a:ext cx="369522" cy="427867"/>
          </a:xfrm>
          <a:prstGeom prst="rect">
            <a:avLst/>
          </a:prstGeom>
          <a:noFill/>
          <a:extLst>
            <a:ext uri="{909E8E84-426E-40DD-AFC4-6F175D3DCCD1}">
              <a14:hiddenFill xmlns:a14="http://schemas.microsoft.com/office/drawing/2010/main">
                <a:solidFill>
                  <a:srgbClr val="FFFFFF"/>
                </a:solidFill>
              </a14:hiddenFill>
            </a:ext>
          </a:extLst>
        </p:spPr>
      </p:pic>
      <p:pic>
        <p:nvPicPr>
          <p:cNvPr id="142342" name="Picture 6" descr="\frac{n^4}{3}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8321" y="3603364"/>
            <a:ext cx="281154" cy="475799"/>
          </a:xfrm>
          <a:prstGeom prst="rect">
            <a:avLst/>
          </a:prstGeom>
          <a:noFill/>
          <a:extLst>
            <a:ext uri="{909E8E84-426E-40DD-AFC4-6F175D3DCCD1}">
              <a14:hiddenFill xmlns:a14="http://schemas.microsoft.com/office/drawing/2010/main">
                <a:solidFill>
                  <a:srgbClr val="FFFFFF"/>
                </a:solidFill>
              </a14:hiddenFill>
            </a:ext>
          </a:extLst>
        </p:spPr>
      </p:pic>
      <p:pic>
        <p:nvPicPr>
          <p:cNvPr id="142344" name="Picture 8" descr=" {\frac{n^4}{3}}/{\frac{4n^3}{3}}=\frac{n}{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6930" y="4079163"/>
            <a:ext cx="1247592" cy="36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1444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ltLang="en-US" dirty="0"/>
              <a:t>Cramer’s</a:t>
            </a:r>
            <a:r>
              <a:rPr lang="en-US" altLang="en-US" dirty="0">
                <a:solidFill>
                  <a:srgbClr val="B94A37"/>
                </a:solidFill>
              </a:rPr>
              <a:t> </a:t>
            </a:r>
            <a:r>
              <a:rPr lang="en-US" altLang="en-US" dirty="0" smtClean="0"/>
              <a:t>Rule</a:t>
            </a:r>
            <a:endParaRPr lang="en-US" dirty="0"/>
          </a:p>
        </p:txBody>
      </p:sp>
      <p:sp>
        <p:nvSpPr>
          <p:cNvPr id="1328131" name="Rectangle 3"/>
          <p:cNvSpPr>
            <a:spLocks noGrp="1" noChangeArrowheads="1"/>
          </p:cNvSpPr>
          <p:nvPr>
            <p:ph idx="1"/>
          </p:nvPr>
        </p:nvSpPr>
        <p:spPr/>
        <p:txBody>
          <a:bodyPr>
            <a:normAutofit/>
          </a:bodyPr>
          <a:lstStyle/>
          <a:p>
            <a:pPr algn="just">
              <a:lnSpc>
                <a:spcPct val="150000"/>
              </a:lnSpc>
            </a:pPr>
            <a:r>
              <a:rPr lang="en-US" sz="2400" dirty="0"/>
              <a:t>Cramer’s rule is one of the important methods applied to solve a system of equations. In this method, the values of the variables in the system are to be calculated using the determinants of matrices. Thus, Cramer’s rule is also known as the determinant method.</a:t>
            </a:r>
            <a:endParaRPr lang="en-US" altLang="en-US" sz="2400" dirty="0">
              <a:solidFill>
                <a:srgbClr val="B94A37"/>
              </a:solidFill>
            </a:endParaRPr>
          </a:p>
        </p:txBody>
      </p:sp>
    </p:spTree>
    <p:extLst>
      <p:ext uri="{BB962C8B-B14F-4D97-AF65-F5344CB8AC3E}">
        <p14:creationId xmlns:p14="http://schemas.microsoft.com/office/powerpoint/2010/main" val="1279989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Cramer’s Rule </a:t>
            </a:r>
            <a:r>
              <a:rPr lang="en-US" dirty="0" smtClean="0"/>
              <a:t>Formula</a:t>
            </a:r>
            <a:endParaRPr lang="en-US" dirty="0"/>
          </a:p>
        </p:txBody>
      </p:sp>
      <p:sp>
        <p:nvSpPr>
          <p:cNvPr id="3" name="Content Placeholder 2"/>
          <p:cNvSpPr>
            <a:spLocks noGrp="1"/>
          </p:cNvSpPr>
          <p:nvPr>
            <p:ph idx="1"/>
          </p:nvPr>
        </p:nvSpPr>
        <p:spPr/>
        <p:txBody>
          <a:bodyPr>
            <a:noAutofit/>
          </a:bodyPr>
          <a:lstStyle/>
          <a:p>
            <a:pPr marL="0" indent="0">
              <a:buNone/>
            </a:pPr>
            <a:r>
              <a:rPr lang="en-US" sz="2200" dirty="0"/>
              <a:t>Consider a system of linear equations with n variables x₁, x₂, x₃, …, </a:t>
            </a:r>
            <a:r>
              <a:rPr lang="en-US" sz="2200" dirty="0" err="1" smtClean="0"/>
              <a:t>xn</a:t>
            </a:r>
            <a:r>
              <a:rPr lang="en-US" sz="2200" dirty="0" smtClean="0"/>
              <a:t> </a:t>
            </a:r>
            <a:r>
              <a:rPr lang="en-US" sz="2200" dirty="0"/>
              <a:t>written in the matrix form AX = B.</a:t>
            </a:r>
          </a:p>
          <a:p>
            <a:pPr marL="0" indent="0">
              <a:buNone/>
            </a:pPr>
            <a:r>
              <a:rPr lang="en-US" sz="2200" dirty="0"/>
              <a:t>Here,</a:t>
            </a:r>
          </a:p>
          <a:p>
            <a:pPr marL="0" indent="0">
              <a:buNone/>
            </a:pPr>
            <a:r>
              <a:rPr lang="en-US" sz="2200" dirty="0"/>
              <a:t>A = Coefficient matrix (must be a square matrix)</a:t>
            </a:r>
          </a:p>
          <a:p>
            <a:pPr marL="0" indent="0">
              <a:buNone/>
            </a:pPr>
            <a:r>
              <a:rPr lang="en-US" sz="2200" dirty="0"/>
              <a:t>X = Column matrix with variables</a:t>
            </a:r>
          </a:p>
          <a:p>
            <a:pPr marL="0" indent="0">
              <a:buNone/>
            </a:pPr>
            <a:r>
              <a:rPr lang="en-US" sz="2200" dirty="0"/>
              <a:t>B = Column matrix with the constants (which are on the right side of the equations)</a:t>
            </a:r>
          </a:p>
          <a:p>
            <a:pPr marL="0" indent="0">
              <a:buNone/>
            </a:pPr>
            <a:r>
              <a:rPr lang="en-US" sz="2200" dirty="0"/>
              <a:t>Now, we have to find the determinants as:</a:t>
            </a:r>
          </a:p>
          <a:p>
            <a:pPr marL="0" indent="0">
              <a:buNone/>
            </a:pPr>
            <a:r>
              <a:rPr lang="en-US" sz="2200" dirty="0"/>
              <a:t>D = |A|, Dx</a:t>
            </a:r>
            <a:r>
              <a:rPr lang="en-US" sz="2200" baseline="-25000" dirty="0"/>
              <a:t>1</a:t>
            </a:r>
            <a:r>
              <a:rPr lang="en-US" sz="2200" dirty="0"/>
              <a:t>, Dx</a:t>
            </a:r>
            <a:r>
              <a:rPr lang="en-US" sz="2200" baseline="-25000" dirty="0"/>
              <a:t>2</a:t>
            </a:r>
            <a:r>
              <a:rPr lang="en-US" sz="2200" dirty="0"/>
              <a:t>, Dx</a:t>
            </a:r>
            <a:r>
              <a:rPr lang="en-US" sz="2200" baseline="-25000" dirty="0"/>
              <a:t>3</a:t>
            </a:r>
            <a:r>
              <a:rPr lang="en-US" sz="2200" dirty="0"/>
              <a:t>,…, </a:t>
            </a:r>
            <a:r>
              <a:rPr lang="en-US" sz="2200" dirty="0" err="1"/>
              <a:t>Dx</a:t>
            </a:r>
            <a:r>
              <a:rPr lang="en-US" sz="2200" baseline="-25000" dirty="0" err="1"/>
              <a:t>n</a:t>
            </a:r>
            <a:endParaRPr lang="en-US" sz="2200" dirty="0"/>
          </a:p>
          <a:p>
            <a:pPr marL="0" indent="0">
              <a:buNone/>
            </a:pPr>
            <a:r>
              <a:rPr lang="en-US" sz="2200" dirty="0"/>
              <a:t>Here, </a:t>
            </a:r>
            <a:r>
              <a:rPr lang="en-US" sz="2200" dirty="0" err="1"/>
              <a:t>Dx</a:t>
            </a:r>
            <a:r>
              <a:rPr lang="en-US" sz="2200" baseline="-25000" dirty="0" err="1"/>
              <a:t>i</a:t>
            </a:r>
            <a:r>
              <a:rPr lang="en-US" sz="2200" dirty="0"/>
              <a:t> for </a:t>
            </a:r>
            <a:r>
              <a:rPr lang="en-US" sz="2200" dirty="0" err="1"/>
              <a:t>i</a:t>
            </a:r>
            <a:r>
              <a:rPr lang="en-US" sz="2200" dirty="0"/>
              <a:t> = 1, 2, 3,…, n is the same determinant as D such that the column is replaced with B.</a:t>
            </a:r>
          </a:p>
          <a:p>
            <a:pPr marL="0" indent="0">
              <a:buNone/>
            </a:pPr>
            <a:r>
              <a:rPr lang="en-US" sz="2200" dirty="0"/>
              <a:t>Thus,</a:t>
            </a:r>
          </a:p>
          <a:p>
            <a:pPr marL="0" indent="0">
              <a:buNone/>
            </a:pPr>
            <a:r>
              <a:rPr lang="en-US" sz="2200" dirty="0"/>
              <a:t>x</a:t>
            </a:r>
            <a:r>
              <a:rPr lang="en-US" sz="2200" baseline="-25000" dirty="0"/>
              <a:t>1</a:t>
            </a:r>
            <a:r>
              <a:rPr lang="en-US" sz="2200" dirty="0"/>
              <a:t> = Dx</a:t>
            </a:r>
            <a:r>
              <a:rPr lang="en-US" sz="2200" baseline="-25000" dirty="0"/>
              <a:t>1</a:t>
            </a:r>
            <a:r>
              <a:rPr lang="en-US" sz="2200" dirty="0"/>
              <a:t>/D; x</a:t>
            </a:r>
            <a:r>
              <a:rPr lang="en-US" sz="2200" baseline="-25000" dirty="0"/>
              <a:t>2</a:t>
            </a:r>
            <a:r>
              <a:rPr lang="en-US" sz="2200" dirty="0"/>
              <a:t> = Dx</a:t>
            </a:r>
            <a:r>
              <a:rPr lang="en-US" sz="2200" baseline="-25000" dirty="0"/>
              <a:t>2</a:t>
            </a:r>
            <a:r>
              <a:rPr lang="en-US" sz="2200" dirty="0"/>
              <a:t>/D; x</a:t>
            </a:r>
            <a:r>
              <a:rPr lang="en-US" sz="2200" baseline="-25000" dirty="0"/>
              <a:t>3</a:t>
            </a:r>
            <a:r>
              <a:rPr lang="en-US" sz="2200" dirty="0"/>
              <a:t> = Dx</a:t>
            </a:r>
            <a:r>
              <a:rPr lang="en-US" sz="2200" baseline="-25000" dirty="0"/>
              <a:t>3</a:t>
            </a:r>
            <a:r>
              <a:rPr lang="en-US" sz="2200" dirty="0"/>
              <a:t>/D; ….; </a:t>
            </a:r>
            <a:r>
              <a:rPr lang="en-US" sz="2200" dirty="0" err="1"/>
              <a:t>x</a:t>
            </a:r>
            <a:r>
              <a:rPr lang="en-US" sz="2200" baseline="-25000" dirty="0" err="1"/>
              <a:t>n</a:t>
            </a:r>
            <a:r>
              <a:rPr lang="en-US" sz="2200" dirty="0"/>
              <a:t> = </a:t>
            </a:r>
            <a:r>
              <a:rPr lang="en-US" sz="2200" dirty="0" err="1"/>
              <a:t>Dx</a:t>
            </a:r>
            <a:r>
              <a:rPr lang="en-US" sz="2200" baseline="-25000" dirty="0" err="1"/>
              <a:t>n</a:t>
            </a:r>
            <a:r>
              <a:rPr lang="en-US" sz="2200" dirty="0"/>
              <a:t>/D {where D is not equal to 0}</a:t>
            </a:r>
          </a:p>
          <a:p>
            <a:pPr marL="0" indent="0">
              <a:buNone/>
            </a:pPr>
            <a:endParaRPr lang="en-US" sz="2200" dirty="0"/>
          </a:p>
        </p:txBody>
      </p:sp>
    </p:spTree>
    <p:extLst>
      <p:ext uri="{BB962C8B-B14F-4D97-AF65-F5344CB8AC3E}">
        <p14:creationId xmlns:p14="http://schemas.microsoft.com/office/powerpoint/2010/main" val="3711813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Matrix</a:t>
            </a:r>
            <a:endParaRPr lang="en-US" dirty="0"/>
          </a:p>
        </p:txBody>
      </p:sp>
      <p:sp>
        <p:nvSpPr>
          <p:cNvPr id="118785" name="Rectangle 1"/>
          <p:cNvSpPr>
            <a:spLocks noChangeArrowheads="1"/>
          </p:cNvSpPr>
          <p:nvPr/>
        </p:nvSpPr>
        <p:spPr bwMode="auto">
          <a:xfrm>
            <a:off x="1016000" y="1752600"/>
            <a:ext cx="102616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 diagonal matrix with all d</a:t>
            </a:r>
            <a:r>
              <a:rPr kumimoji="0" lang="en-US" b="0" i="0" u="none" strike="noStrike" cap="none" normalizeH="0" baseline="0" dirty="0" smtClean="0" bmk="">
                <a:ln>
                  <a:noFill/>
                </a:ln>
                <a:solidFill>
                  <a:schemeClr val="tx1"/>
                </a:solidFill>
                <a:effectLst/>
                <a:latin typeface="Times New Roman" pitchFamily="18" charset="0"/>
                <a:ea typeface="Times New Roman" pitchFamily="18" charset="0"/>
                <a:cs typeface="Times New Roman" pitchFamily="18" charset="0"/>
              </a:rPr>
              <a:t>iagonal elements</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equal to one is called an identity matrix, (	</a:t>
            </a:r>
            <a:r>
              <a:rPr kumimoji="0" lang="en-US"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and          for all </a:t>
            </a:r>
            <a:r>
              <a:rPr kumimoji="0" lang="en-US" b="0" i="1" u="none" strike="noStrike" cap="none" normalizeH="0" dirty="0" err="1" smtClean="0">
                <a:ln>
                  <a:noFill/>
                </a:ln>
                <a:solidFill>
                  <a:schemeClr val="tx1"/>
                </a:solidFill>
                <a:effectLst/>
                <a:latin typeface="Times New Roman" pitchFamily="18" charset="0"/>
                <a:ea typeface="Times New Roman" pitchFamily="18" charset="0"/>
                <a:cs typeface="Times New Roman" pitchFamily="18" charset="0"/>
              </a:rPr>
              <a:t>i</a:t>
            </a:r>
            <a:r>
              <a:rPr kumimoji="0" lang="en-US" b="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18787" name="Rectangle 3"/>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8786" name="Object 2"/>
          <p:cNvGraphicFramePr>
            <a:graphicFrameLocks noChangeAspect="1"/>
          </p:cNvGraphicFramePr>
          <p:nvPr>
            <p:extLst>
              <p:ext uri="{D42A27DB-BD31-4B8C-83A1-F6EECF244321}">
                <p14:modId xmlns:p14="http://schemas.microsoft.com/office/powerpoint/2010/main" val="2595295514"/>
              </p:ext>
            </p:extLst>
          </p:nvPr>
        </p:nvGraphicFramePr>
        <p:xfrm>
          <a:off x="9066662" y="1806824"/>
          <a:ext cx="1219200" cy="268941"/>
        </p:xfrm>
        <a:graphic>
          <a:graphicData uri="http://schemas.openxmlformats.org/presentationml/2006/ole">
            <mc:AlternateContent xmlns:mc="http://schemas.openxmlformats.org/markup-compatibility/2006">
              <mc:Choice xmlns:v="urn:schemas-microsoft-com:vml" Requires="v">
                <p:oleObj spid="_x0000_s14542" name="Equation" r:id="rId3" imgW="812447" imgH="241195" progId="Equation.3">
                  <p:embed/>
                </p:oleObj>
              </mc:Choice>
              <mc:Fallback>
                <p:oleObj name="Equation" r:id="rId3" imgW="812447"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6662" y="1806824"/>
                        <a:ext cx="1219200" cy="2689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89"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8788" name="Object 4"/>
          <p:cNvGraphicFramePr>
            <a:graphicFrameLocks noChangeAspect="1"/>
          </p:cNvGraphicFramePr>
          <p:nvPr>
            <p:extLst>
              <p:ext uri="{D42A27DB-BD31-4B8C-83A1-F6EECF244321}">
                <p14:modId xmlns:p14="http://schemas.microsoft.com/office/powerpoint/2010/main" val="1129476677"/>
              </p:ext>
            </p:extLst>
          </p:nvPr>
        </p:nvGraphicFramePr>
        <p:xfrm>
          <a:off x="10668000" y="1835537"/>
          <a:ext cx="609600" cy="255181"/>
        </p:xfrm>
        <a:graphic>
          <a:graphicData uri="http://schemas.openxmlformats.org/presentationml/2006/ole">
            <mc:AlternateContent xmlns:mc="http://schemas.openxmlformats.org/markup-compatibility/2006">
              <mc:Choice xmlns:v="urn:schemas-microsoft-com:vml" Requires="v">
                <p:oleObj spid="_x0000_s14543" name="Equation" r:id="rId5" imgW="406224" imgH="228501" progId="Equation.3">
                  <p:embed/>
                </p:oleObj>
              </mc:Choice>
              <mc:Fallback>
                <p:oleObj name="Equation" r:id="rId5" imgW="406224"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0" y="1835537"/>
                        <a:ext cx="609600" cy="255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91" name="Rectangle 7"/>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8790" name="Object 6"/>
          <p:cNvGraphicFramePr>
            <a:graphicFrameLocks noChangeAspect="1"/>
          </p:cNvGraphicFramePr>
          <p:nvPr/>
        </p:nvGraphicFramePr>
        <p:xfrm>
          <a:off x="4064000" y="3886200"/>
          <a:ext cx="3352800" cy="1828800"/>
        </p:xfrm>
        <a:graphic>
          <a:graphicData uri="http://schemas.openxmlformats.org/presentationml/2006/ole">
            <mc:AlternateContent xmlns:mc="http://schemas.openxmlformats.org/markup-compatibility/2006">
              <mc:Choice xmlns:v="urn:schemas-microsoft-com:vml" Requires="v">
                <p:oleObj spid="_x0000_s14544" name="Equation" r:id="rId7" imgW="1257300" imgH="914400" progId="Equation.3">
                  <p:embed/>
                </p:oleObj>
              </mc:Choice>
              <mc:Fallback>
                <p:oleObj name="Equation" r:id="rId7" imgW="1257300" imgH="914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4000" y="3886200"/>
                        <a:ext cx="33528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016000" y="3135868"/>
            <a:ext cx="60960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An example of an identity matrix is,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47740137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Cramer’s Rule </a:t>
            </a:r>
            <a:r>
              <a:rPr lang="en-US" dirty="0" smtClean="0"/>
              <a:t>2×2</a:t>
            </a:r>
            <a:endParaRPr lang="en-US" dirty="0"/>
          </a:p>
        </p:txBody>
      </p:sp>
      <p:sp>
        <p:nvSpPr>
          <p:cNvPr id="3" name="Content Placeholder 2"/>
          <p:cNvSpPr>
            <a:spLocks noGrp="1"/>
          </p:cNvSpPr>
          <p:nvPr>
            <p:ph idx="1"/>
          </p:nvPr>
        </p:nvSpPr>
        <p:spPr>
          <a:xfrm>
            <a:off x="609600" y="1600203"/>
            <a:ext cx="4685731" cy="4525963"/>
          </a:xfrm>
        </p:spPr>
        <p:txBody>
          <a:bodyPr>
            <a:norm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Cramer’s rule for the 2×2 matrix is applied to solve the system of equations in two variables.</a:t>
            </a:r>
          </a:p>
          <a:p>
            <a:pPr marL="0" indent="0">
              <a:lnSpc>
                <a:spcPct val="150000"/>
              </a:lnSpc>
              <a:buNone/>
            </a:pPr>
            <a:r>
              <a:rPr lang="en-US" sz="2000" dirty="0">
                <a:latin typeface="Times New Roman" panose="02020603050405020304" pitchFamily="18" charset="0"/>
                <a:cs typeface="Times New Roman" panose="02020603050405020304" pitchFamily="18" charset="0"/>
              </a:rPr>
              <a:t>Let us consider two linear equations in two variables.</a:t>
            </a:r>
          </a:p>
          <a:p>
            <a:pPr marL="0" indent="0">
              <a:lnSpc>
                <a:spcPct val="150000"/>
              </a:lnSpc>
              <a:buNone/>
            </a:pPr>
            <a:r>
              <a:rPr lang="en-US" sz="2000" dirty="0">
                <a:latin typeface="Times New Roman" panose="02020603050405020304" pitchFamily="18" charset="0"/>
                <a:cs typeface="Times New Roman" panose="02020603050405020304" pitchFamily="18" charset="0"/>
              </a:rPr>
              <a:t>a</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x + b</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y = c</a:t>
            </a:r>
            <a:r>
              <a:rPr lang="en-US" sz="2000" baseline="-25000" dirty="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latin typeface="Times New Roman" panose="02020603050405020304" pitchFamily="18" charset="0"/>
                <a:cs typeface="Times New Roman" panose="02020603050405020304" pitchFamily="18" charset="0"/>
              </a:rPr>
              <a:t>a</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x + b</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y = c</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latin typeface="Times New Roman" panose="02020603050405020304" pitchFamily="18" charset="0"/>
                <a:cs typeface="Times New Roman" panose="02020603050405020304" pitchFamily="18" charset="0"/>
              </a:rPr>
              <a:t>Let us write these two equations in the form of AX = B.</a:t>
            </a: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9454" y="1254456"/>
            <a:ext cx="3195424" cy="500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943938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l"/>
            <a:r>
              <a:rPr lang="en-US" dirty="0"/>
              <a:t>Cramer’s Rule </a:t>
            </a:r>
            <a:r>
              <a:rPr lang="en-US" dirty="0" smtClean="0"/>
              <a:t>Example</a:t>
            </a:r>
            <a:endParaRPr lang="en-US" dirty="0"/>
          </a:p>
        </p:txBody>
      </p:sp>
      <p:sp>
        <p:nvSpPr>
          <p:cNvPr id="6" name="Rectangle 5"/>
          <p:cNvSpPr/>
          <p:nvPr/>
        </p:nvSpPr>
        <p:spPr>
          <a:xfrm>
            <a:off x="618698" y="1465576"/>
            <a:ext cx="6096000" cy="2308324"/>
          </a:xfrm>
          <a:prstGeom prst="rect">
            <a:avLst/>
          </a:prstGeom>
        </p:spPr>
        <p:txBody>
          <a:bodyPr>
            <a:spAutoFit/>
          </a:bodyPr>
          <a:lstStyle/>
          <a:p>
            <a:r>
              <a:rPr lang="en-US" dirty="0"/>
              <a:t>Solve the following system of equations using Cramer’s rule:</a:t>
            </a:r>
          </a:p>
          <a:p>
            <a:r>
              <a:rPr lang="en-US" dirty="0"/>
              <a:t>2x – y = 5</a:t>
            </a:r>
          </a:p>
          <a:p>
            <a:r>
              <a:rPr lang="en-US" dirty="0"/>
              <a:t>x + y = 4</a:t>
            </a:r>
          </a:p>
          <a:p>
            <a:r>
              <a:rPr lang="en-US" b="1" dirty="0"/>
              <a:t>Solution:</a:t>
            </a:r>
            <a:endParaRPr lang="en-US" dirty="0"/>
          </a:p>
          <a:p>
            <a:r>
              <a:rPr lang="en-US" dirty="0" smtClean="0"/>
              <a:t>Given, 2x </a:t>
            </a:r>
            <a:r>
              <a:rPr lang="en-US" dirty="0"/>
              <a:t>– y = </a:t>
            </a:r>
            <a:r>
              <a:rPr lang="en-US" dirty="0" smtClean="0"/>
              <a:t>5, x </a:t>
            </a:r>
            <a:r>
              <a:rPr lang="en-US" dirty="0"/>
              <a:t>+ y = 4</a:t>
            </a:r>
          </a:p>
          <a:p>
            <a:r>
              <a:rPr lang="en-US" dirty="0"/>
              <a:t>Let us write these equations in the form AX = B.</a:t>
            </a:r>
          </a:p>
          <a:p>
            <a:r>
              <a:rPr lang="en-US" dirty="0"/>
              <a:t/>
            </a:r>
            <a:br>
              <a:rPr lang="en-US" dirty="0"/>
            </a:br>
            <a:endParaRPr lang="en-US" dirty="0"/>
          </a:p>
        </p:txBody>
      </p:sp>
      <p:sp>
        <p:nvSpPr>
          <p:cNvPr id="7" name="Rectangle 6"/>
          <p:cNvSpPr/>
          <p:nvPr/>
        </p:nvSpPr>
        <p:spPr>
          <a:xfrm>
            <a:off x="6714698" y="6211669"/>
            <a:ext cx="4558353" cy="646331"/>
          </a:xfrm>
          <a:prstGeom prst="rect">
            <a:avLst/>
          </a:prstGeom>
        </p:spPr>
        <p:txBody>
          <a:bodyPr wrap="square">
            <a:spAutoFit/>
          </a:bodyPr>
          <a:lstStyle/>
          <a:p>
            <a:r>
              <a:rPr lang="en-US" dirty="0"/>
              <a:t>So, the given system of equations has a unique solution.</a:t>
            </a:r>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274" y="3199448"/>
            <a:ext cx="25812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698" y="1097213"/>
            <a:ext cx="3500651" cy="5204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81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002"/>
                                        </p:tgtEl>
                                        <p:attrNameLst>
                                          <p:attrName>style.visibility</p:attrName>
                                        </p:attrNameLst>
                                      </p:cBhvr>
                                      <p:to>
                                        <p:strVal val="visible"/>
                                      </p:to>
                                    </p:set>
                                    <p:anim calcmode="lin" valueType="num">
                                      <p:cBhvr additive="base">
                                        <p:cTn id="7" dur="500" fill="hold"/>
                                        <p:tgtEl>
                                          <p:spTgt spid="128002"/>
                                        </p:tgtEl>
                                        <p:attrNameLst>
                                          <p:attrName>ppt_x</p:attrName>
                                        </p:attrNameLst>
                                      </p:cBhvr>
                                      <p:tavLst>
                                        <p:tav tm="0">
                                          <p:val>
                                            <p:strVal val="#ppt_x"/>
                                          </p:val>
                                        </p:tav>
                                        <p:tav tm="100000">
                                          <p:val>
                                            <p:strVal val="#ppt_x"/>
                                          </p:val>
                                        </p:tav>
                                      </p:tavLst>
                                    </p:anim>
                                    <p:anim calcmode="lin" valueType="num">
                                      <p:cBhvr additive="base">
                                        <p:cTn id="8" dur="500" fill="hold"/>
                                        <p:tgtEl>
                                          <p:spTgt spid="1280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003"/>
                                        </p:tgtEl>
                                        <p:attrNameLst>
                                          <p:attrName>style.visibility</p:attrName>
                                        </p:attrNameLst>
                                      </p:cBhvr>
                                      <p:to>
                                        <p:strVal val="visible"/>
                                      </p:to>
                                    </p:set>
                                    <p:anim calcmode="lin" valueType="num">
                                      <p:cBhvr additive="base">
                                        <p:cTn id="13" dur="500" fill="hold"/>
                                        <p:tgtEl>
                                          <p:spTgt spid="128003"/>
                                        </p:tgtEl>
                                        <p:attrNameLst>
                                          <p:attrName>ppt_x</p:attrName>
                                        </p:attrNameLst>
                                      </p:cBhvr>
                                      <p:tavLst>
                                        <p:tav tm="0">
                                          <p:val>
                                            <p:strVal val="#ppt_x"/>
                                          </p:val>
                                        </p:tav>
                                        <p:tav tm="100000">
                                          <p:val>
                                            <p:strVal val="#ppt_x"/>
                                          </p:val>
                                        </p:tav>
                                      </p:tavLst>
                                    </p:anim>
                                    <p:anim calcmode="lin" valueType="num">
                                      <p:cBhvr additive="base">
                                        <p:cTn id="14" dur="500" fill="hold"/>
                                        <p:tgtEl>
                                          <p:spTgt spid="1280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6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751" y="1403302"/>
            <a:ext cx="2650224" cy="4959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814" y="2043753"/>
            <a:ext cx="3274538" cy="2167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800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6979"/>
                                        </p:tgtEl>
                                        <p:attrNameLst>
                                          <p:attrName>style.visibility</p:attrName>
                                        </p:attrNameLst>
                                      </p:cBhvr>
                                      <p:to>
                                        <p:strVal val="visible"/>
                                      </p:to>
                                    </p:set>
                                    <p:anim calcmode="lin" valueType="num">
                                      <p:cBhvr additive="base">
                                        <p:cTn id="13" dur="500" fill="hold"/>
                                        <p:tgtEl>
                                          <p:spTgt spid="126979"/>
                                        </p:tgtEl>
                                        <p:attrNameLst>
                                          <p:attrName>ppt_x</p:attrName>
                                        </p:attrNameLst>
                                      </p:cBhvr>
                                      <p:tavLst>
                                        <p:tav tm="0">
                                          <p:val>
                                            <p:strVal val="#ppt_x"/>
                                          </p:val>
                                        </p:tav>
                                        <p:tav tm="100000">
                                          <p:val>
                                            <p:strVal val="#ppt_x"/>
                                          </p:val>
                                        </p:tav>
                                      </p:tavLst>
                                    </p:anim>
                                    <p:anim calcmode="lin" valueType="num">
                                      <p:cBhvr additive="base">
                                        <p:cTn id="14" dur="500" fill="hold"/>
                                        <p:tgtEl>
                                          <p:spTgt spid="1269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Cramer’s Rule </a:t>
            </a:r>
            <a:r>
              <a:rPr lang="en-US" dirty="0" smtClean="0"/>
              <a:t>3×3</a:t>
            </a:r>
            <a:endParaRPr lang="en-US" dirty="0"/>
          </a:p>
        </p:txBody>
      </p:sp>
      <p:sp>
        <p:nvSpPr>
          <p:cNvPr id="3" name="Rectangle 2"/>
          <p:cNvSpPr/>
          <p:nvPr/>
        </p:nvSpPr>
        <p:spPr>
          <a:xfrm>
            <a:off x="837062" y="1507024"/>
            <a:ext cx="10681647" cy="923330"/>
          </a:xfrm>
          <a:prstGeom prst="rect">
            <a:avLst/>
          </a:prstGeom>
        </p:spPr>
        <p:txBody>
          <a:bodyPr wrap="square">
            <a:spAutoFit/>
          </a:bodyPr>
          <a:lstStyle/>
          <a:p>
            <a:r>
              <a:rPr lang="en-US" dirty="0"/>
              <a:t>To find the Cramer’s rule formula for a 3×3 matrix, we need to consider the system of 3 equations with three variables.</a:t>
            </a:r>
          </a:p>
          <a:p>
            <a:r>
              <a:rPr lang="en-US" dirty="0"/>
              <a:t>Consider:</a:t>
            </a:r>
          </a:p>
        </p:txBody>
      </p:sp>
      <p:pic>
        <p:nvPicPr>
          <p:cNvPr id="129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019" y="2258634"/>
            <a:ext cx="4815100" cy="4424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968" y="1968689"/>
            <a:ext cx="19050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068" y="4846234"/>
            <a:ext cx="195262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1068" y="3406964"/>
            <a:ext cx="1866900"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988734" y="6399099"/>
            <a:ext cx="4301434" cy="369332"/>
          </a:xfrm>
          <a:prstGeom prst="rect">
            <a:avLst/>
          </a:prstGeom>
        </p:spPr>
        <p:txBody>
          <a:bodyPr wrap="none">
            <a:spAutoFit/>
          </a:bodyPr>
          <a:lstStyle/>
          <a:p>
            <a:r>
              <a:rPr lang="pl-PL" dirty="0"/>
              <a:t>Therefore, x = D</a:t>
            </a:r>
            <a:r>
              <a:rPr lang="pl-PL" baseline="-25000" dirty="0"/>
              <a:t>x</a:t>
            </a:r>
            <a:r>
              <a:rPr lang="pl-PL" dirty="0"/>
              <a:t>/D, y = D</a:t>
            </a:r>
            <a:r>
              <a:rPr lang="pl-PL" baseline="-25000" dirty="0"/>
              <a:t>y</a:t>
            </a:r>
            <a:r>
              <a:rPr lang="pl-PL" dirty="0"/>
              <a:t>/D, z = D</a:t>
            </a:r>
            <a:r>
              <a:rPr lang="pl-PL" baseline="-25000" dirty="0"/>
              <a:t>z</a:t>
            </a:r>
            <a:r>
              <a:rPr lang="pl-PL" dirty="0"/>
              <a:t>/D; D ≠ 0</a:t>
            </a:r>
            <a:endParaRPr lang="en-US" dirty="0"/>
          </a:p>
        </p:txBody>
      </p:sp>
    </p:spTree>
    <p:extLst>
      <p:ext uri="{BB962C8B-B14F-4D97-AF65-F5344CB8AC3E}">
        <p14:creationId xmlns:p14="http://schemas.microsoft.com/office/powerpoint/2010/main" val="285918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027"/>
                                        </p:tgtEl>
                                        <p:attrNameLst>
                                          <p:attrName>style.visibility</p:attrName>
                                        </p:attrNameLst>
                                      </p:cBhvr>
                                      <p:to>
                                        <p:strVal val="visible"/>
                                      </p:to>
                                    </p:set>
                                    <p:anim calcmode="lin" valueType="num">
                                      <p:cBhvr additive="base">
                                        <p:cTn id="7" dur="500" fill="hold"/>
                                        <p:tgtEl>
                                          <p:spTgt spid="129027"/>
                                        </p:tgtEl>
                                        <p:attrNameLst>
                                          <p:attrName>ppt_x</p:attrName>
                                        </p:attrNameLst>
                                      </p:cBhvr>
                                      <p:tavLst>
                                        <p:tav tm="0">
                                          <p:val>
                                            <p:strVal val="#ppt_x"/>
                                          </p:val>
                                        </p:tav>
                                        <p:tav tm="100000">
                                          <p:val>
                                            <p:strVal val="#ppt_x"/>
                                          </p:val>
                                        </p:tav>
                                      </p:tavLst>
                                    </p:anim>
                                    <p:anim calcmode="lin" valueType="num">
                                      <p:cBhvr additive="base">
                                        <p:cTn id="8" dur="500" fill="hold"/>
                                        <p:tgtEl>
                                          <p:spTgt spid="129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9028"/>
                                        </p:tgtEl>
                                        <p:attrNameLst>
                                          <p:attrName>style.visibility</p:attrName>
                                        </p:attrNameLst>
                                      </p:cBhvr>
                                      <p:to>
                                        <p:strVal val="visible"/>
                                      </p:to>
                                    </p:set>
                                    <p:anim calcmode="lin" valueType="num">
                                      <p:cBhvr additive="base">
                                        <p:cTn id="13" dur="500" fill="hold"/>
                                        <p:tgtEl>
                                          <p:spTgt spid="129028"/>
                                        </p:tgtEl>
                                        <p:attrNameLst>
                                          <p:attrName>ppt_x</p:attrName>
                                        </p:attrNameLst>
                                      </p:cBhvr>
                                      <p:tavLst>
                                        <p:tav tm="0">
                                          <p:val>
                                            <p:strVal val="#ppt_x"/>
                                          </p:val>
                                        </p:tav>
                                        <p:tav tm="100000">
                                          <p:val>
                                            <p:strVal val="#ppt_x"/>
                                          </p:val>
                                        </p:tav>
                                      </p:tavLst>
                                    </p:anim>
                                    <p:anim calcmode="lin" valueType="num">
                                      <p:cBhvr additive="base">
                                        <p:cTn id="14" dur="500" fill="hold"/>
                                        <p:tgtEl>
                                          <p:spTgt spid="129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9031"/>
                                        </p:tgtEl>
                                        <p:attrNameLst>
                                          <p:attrName>style.visibility</p:attrName>
                                        </p:attrNameLst>
                                      </p:cBhvr>
                                      <p:to>
                                        <p:strVal val="visible"/>
                                      </p:to>
                                    </p:set>
                                    <p:anim calcmode="lin" valueType="num">
                                      <p:cBhvr additive="base">
                                        <p:cTn id="19" dur="500" fill="hold"/>
                                        <p:tgtEl>
                                          <p:spTgt spid="129031"/>
                                        </p:tgtEl>
                                        <p:attrNameLst>
                                          <p:attrName>ppt_x</p:attrName>
                                        </p:attrNameLst>
                                      </p:cBhvr>
                                      <p:tavLst>
                                        <p:tav tm="0">
                                          <p:val>
                                            <p:strVal val="#ppt_x"/>
                                          </p:val>
                                        </p:tav>
                                        <p:tav tm="100000">
                                          <p:val>
                                            <p:strVal val="#ppt_x"/>
                                          </p:val>
                                        </p:tav>
                                      </p:tavLst>
                                    </p:anim>
                                    <p:anim calcmode="lin" valueType="num">
                                      <p:cBhvr additive="base">
                                        <p:cTn id="20" dur="500" fill="hold"/>
                                        <p:tgtEl>
                                          <p:spTgt spid="1290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9030"/>
                                        </p:tgtEl>
                                        <p:attrNameLst>
                                          <p:attrName>style.visibility</p:attrName>
                                        </p:attrNameLst>
                                      </p:cBhvr>
                                      <p:to>
                                        <p:strVal val="visible"/>
                                      </p:to>
                                    </p:set>
                                    <p:anim calcmode="lin" valueType="num">
                                      <p:cBhvr additive="base">
                                        <p:cTn id="25" dur="500" fill="hold"/>
                                        <p:tgtEl>
                                          <p:spTgt spid="129030"/>
                                        </p:tgtEl>
                                        <p:attrNameLst>
                                          <p:attrName>ppt_x</p:attrName>
                                        </p:attrNameLst>
                                      </p:cBhvr>
                                      <p:tavLst>
                                        <p:tav tm="0">
                                          <p:val>
                                            <p:strVal val="#ppt_x"/>
                                          </p:val>
                                        </p:tav>
                                        <p:tav tm="100000">
                                          <p:val>
                                            <p:strVal val="#ppt_x"/>
                                          </p:val>
                                        </p:tav>
                                      </p:tavLst>
                                    </p:anim>
                                    <p:anim calcmode="lin" valueType="num">
                                      <p:cBhvr additive="base">
                                        <p:cTn id="26" dur="500" fill="hold"/>
                                        <p:tgtEl>
                                          <p:spTgt spid="1290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Cramer’s Rule Example – </a:t>
            </a:r>
            <a:r>
              <a:rPr lang="en-US" dirty="0" smtClean="0"/>
              <a:t>3×3</a:t>
            </a:r>
            <a:endParaRPr lang="en-US" dirty="0"/>
          </a:p>
        </p:txBody>
      </p:sp>
      <p:sp>
        <p:nvSpPr>
          <p:cNvPr id="3" name="Rectangle 2"/>
          <p:cNvSpPr/>
          <p:nvPr/>
        </p:nvSpPr>
        <p:spPr>
          <a:xfrm>
            <a:off x="796119" y="1313934"/>
            <a:ext cx="10572466" cy="1200329"/>
          </a:xfrm>
          <a:prstGeom prst="rect">
            <a:avLst/>
          </a:prstGeom>
        </p:spPr>
        <p:txBody>
          <a:bodyPr wrap="square">
            <a:spAutoFit/>
          </a:bodyPr>
          <a:lstStyle/>
          <a:p>
            <a:r>
              <a:rPr lang="en-US"/>
              <a:t>Solve the following system of equations using Cramer’s rule:</a:t>
            </a:r>
          </a:p>
          <a:p>
            <a:r>
              <a:rPr lang="en-US" dirty="0"/>
              <a:t>x + y + z =6</a:t>
            </a:r>
          </a:p>
          <a:p>
            <a:r>
              <a:rPr lang="en-US" dirty="0"/>
              <a:t>y + 3z = 11</a:t>
            </a:r>
          </a:p>
          <a:p>
            <a:r>
              <a:rPr lang="en-US" dirty="0"/>
              <a:t>x + z =2y or x – 2y + z = 0</a:t>
            </a:r>
          </a:p>
        </p:txBody>
      </p:sp>
      <p:sp>
        <p:nvSpPr>
          <p:cNvPr id="4" name="Rectangle 3"/>
          <p:cNvSpPr/>
          <p:nvPr/>
        </p:nvSpPr>
        <p:spPr>
          <a:xfrm>
            <a:off x="906528" y="2524078"/>
            <a:ext cx="1043876" cy="369332"/>
          </a:xfrm>
          <a:prstGeom prst="rect">
            <a:avLst/>
          </a:prstGeom>
        </p:spPr>
        <p:txBody>
          <a:bodyPr wrap="none">
            <a:spAutoFit/>
          </a:bodyPr>
          <a:lstStyle/>
          <a:p>
            <a:r>
              <a:rPr lang="en-US" b="1"/>
              <a:t>Solution:</a:t>
            </a:r>
            <a:endParaRPr lang="en-US"/>
          </a:p>
        </p:txBody>
      </p:sp>
      <p:pic>
        <p:nvPicPr>
          <p:cNvPr id="130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465" y="3046863"/>
            <a:ext cx="8712527" cy="301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713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0051"/>
                                        </p:tgtEl>
                                        <p:attrNameLst>
                                          <p:attrName>style.visibility</p:attrName>
                                        </p:attrNameLst>
                                      </p:cBhvr>
                                      <p:to>
                                        <p:strVal val="visible"/>
                                      </p:to>
                                    </p:set>
                                    <p:anim calcmode="lin" valueType="num">
                                      <p:cBhvr additive="base">
                                        <p:cTn id="7" dur="500" fill="hold"/>
                                        <p:tgtEl>
                                          <p:spTgt spid="130051"/>
                                        </p:tgtEl>
                                        <p:attrNameLst>
                                          <p:attrName>ppt_x</p:attrName>
                                        </p:attrNameLst>
                                      </p:cBhvr>
                                      <p:tavLst>
                                        <p:tav tm="0">
                                          <p:val>
                                            <p:strVal val="#ppt_x"/>
                                          </p:val>
                                        </p:tav>
                                        <p:tav tm="100000">
                                          <p:val>
                                            <p:strVal val="#ppt_x"/>
                                          </p:val>
                                        </p:tav>
                                      </p:tavLst>
                                    </p:anim>
                                    <p:anim calcmode="lin" valueType="num">
                                      <p:cBhvr additive="base">
                                        <p:cTn id="8" dur="500" fill="hold"/>
                                        <p:tgtEl>
                                          <p:spTgt spid="130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050" y="1213727"/>
            <a:ext cx="9513840" cy="5409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305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additive="base">
                                        <p:cTn id="7" dur="500" fill="hold"/>
                                        <p:tgtEl>
                                          <p:spTgt spid="131074"/>
                                        </p:tgtEl>
                                        <p:attrNameLst>
                                          <p:attrName>ppt_x</p:attrName>
                                        </p:attrNameLst>
                                      </p:cBhvr>
                                      <p:tavLst>
                                        <p:tav tm="0">
                                          <p:val>
                                            <p:strVal val="#ppt_x"/>
                                          </p:val>
                                        </p:tav>
                                        <p:tav tm="100000">
                                          <p:val>
                                            <p:strVal val="#ppt_x"/>
                                          </p:val>
                                        </p:tav>
                                      </p:tavLst>
                                    </p:anim>
                                    <p:anim calcmode="lin" valueType="num">
                                      <p:cBhvr additive="base">
                                        <p:cTn id="8" dur="500" fill="hold"/>
                                        <p:tgtEl>
                                          <p:spTgt spid="131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Rectangle 2"/>
          <p:cNvSpPr>
            <a:spLocks noGrp="1" noChangeArrowheads="1"/>
          </p:cNvSpPr>
          <p:nvPr>
            <p:ph type="title"/>
          </p:nvPr>
        </p:nvSpPr>
        <p:spPr/>
        <p:txBody>
          <a:bodyPr>
            <a:normAutofit/>
          </a:bodyPr>
          <a:lstStyle/>
          <a:p>
            <a:r>
              <a:rPr lang="en-US" altLang="en-US" dirty="0" smtClean="0"/>
              <a:t>Cramer’s </a:t>
            </a:r>
            <a:r>
              <a:rPr lang="en-US" altLang="en-US" dirty="0"/>
              <a:t>Rule for a System with Two Variables</a:t>
            </a:r>
          </a:p>
        </p:txBody>
      </p:sp>
      <p:sp>
        <p:nvSpPr>
          <p:cNvPr id="1334275" name="Rectangle 3"/>
          <p:cNvSpPr>
            <a:spLocks noGrp="1" noChangeArrowheads="1"/>
          </p:cNvSpPr>
          <p:nvPr>
            <p:ph idx="1"/>
          </p:nvPr>
        </p:nvSpPr>
        <p:spPr/>
        <p:txBody>
          <a:bodyPr/>
          <a:lstStyle/>
          <a:p>
            <a:r>
              <a:rPr lang="en-US" altLang="en-US" sz="4000" dirty="0"/>
              <a:t>Use Cramer’s Rule to solve </a:t>
            </a:r>
            <a:br>
              <a:rPr lang="en-US" altLang="en-US" sz="4000" dirty="0"/>
            </a:br>
            <a:r>
              <a:rPr lang="en-US" altLang="en-US" sz="4000" dirty="0"/>
              <a:t>the system.</a:t>
            </a:r>
          </a:p>
        </p:txBody>
      </p:sp>
      <p:graphicFrame>
        <p:nvGraphicFramePr>
          <p:cNvPr id="1334276" name="Object 4"/>
          <p:cNvGraphicFramePr>
            <a:graphicFrameLocks noChangeAspect="1"/>
          </p:cNvGraphicFramePr>
          <p:nvPr>
            <p:extLst>
              <p:ext uri="{D42A27DB-BD31-4B8C-83A1-F6EECF244321}">
                <p14:modId xmlns:p14="http://schemas.microsoft.com/office/powerpoint/2010/main" val="3333616643"/>
              </p:ext>
            </p:extLst>
          </p:nvPr>
        </p:nvGraphicFramePr>
        <p:xfrm>
          <a:off x="3602536" y="3635636"/>
          <a:ext cx="4267200" cy="1555750"/>
        </p:xfrm>
        <a:graphic>
          <a:graphicData uri="http://schemas.openxmlformats.org/presentationml/2006/ole">
            <mc:AlternateContent xmlns:mc="http://schemas.openxmlformats.org/markup-compatibility/2006">
              <mc:Choice xmlns:v="urn:schemas-microsoft-com:vml" Requires="v">
                <p:oleObj spid="_x0000_s118805" name="Equation" r:id="rId4" imgW="939600" imgH="457200" progId="Equation.DSMT4">
                  <p:embed/>
                </p:oleObj>
              </mc:Choice>
              <mc:Fallback>
                <p:oleObj name="Equation" r:id="rId4" imgW="9396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536" y="3635636"/>
                        <a:ext cx="4267200" cy="155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9366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Rectangle 2"/>
          <p:cNvSpPr>
            <a:spLocks noGrp="1" noChangeArrowheads="1"/>
          </p:cNvSpPr>
          <p:nvPr>
            <p:ph type="title"/>
          </p:nvPr>
        </p:nvSpPr>
        <p:spPr/>
        <p:txBody>
          <a:bodyPr>
            <a:normAutofit/>
          </a:bodyPr>
          <a:lstStyle/>
          <a:p>
            <a:r>
              <a:rPr lang="en-US" altLang="en-US" dirty="0" smtClean="0"/>
              <a:t>Cramer’s </a:t>
            </a:r>
            <a:r>
              <a:rPr lang="en-US" altLang="en-US" dirty="0"/>
              <a:t>Rule for a System with Two Variables</a:t>
            </a:r>
          </a:p>
        </p:txBody>
      </p:sp>
      <p:sp>
        <p:nvSpPr>
          <p:cNvPr id="1335299" name="Rectangle 3"/>
          <p:cNvSpPr>
            <a:spLocks noGrp="1" noChangeArrowheads="1"/>
          </p:cNvSpPr>
          <p:nvPr>
            <p:ph idx="1"/>
          </p:nvPr>
        </p:nvSpPr>
        <p:spPr/>
        <p:txBody>
          <a:bodyPr/>
          <a:lstStyle/>
          <a:p>
            <a:r>
              <a:rPr lang="en-US" altLang="en-US" sz="3600" dirty="0"/>
              <a:t>For this system, we have:</a:t>
            </a:r>
          </a:p>
        </p:txBody>
      </p:sp>
      <p:graphicFrame>
        <p:nvGraphicFramePr>
          <p:cNvPr id="1335301" name="Object 5"/>
          <p:cNvGraphicFramePr>
            <a:graphicFrameLocks noChangeAspect="1"/>
          </p:cNvGraphicFramePr>
          <p:nvPr>
            <p:extLst>
              <p:ext uri="{D42A27DB-BD31-4B8C-83A1-F6EECF244321}">
                <p14:modId xmlns:p14="http://schemas.microsoft.com/office/powerpoint/2010/main" val="2215023816"/>
              </p:ext>
            </p:extLst>
          </p:nvPr>
        </p:nvGraphicFramePr>
        <p:xfrm>
          <a:off x="2197100" y="2248115"/>
          <a:ext cx="8737600" cy="4219575"/>
        </p:xfrm>
        <a:graphic>
          <a:graphicData uri="http://schemas.openxmlformats.org/presentationml/2006/ole">
            <mc:AlternateContent xmlns:mc="http://schemas.openxmlformats.org/markup-compatibility/2006">
              <mc:Choice xmlns:v="urn:schemas-microsoft-com:vml" Requires="v">
                <p:oleObj spid="_x0000_s119829" name="Equation" r:id="rId4" imgW="2209680" imgH="1422360" progId="Equation.DSMT4">
                  <p:embed/>
                </p:oleObj>
              </mc:Choice>
              <mc:Fallback>
                <p:oleObj name="Equation" r:id="rId4" imgW="2209680" imgH="1422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2248115"/>
                        <a:ext cx="8737600" cy="421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00021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Rectangle 2"/>
          <p:cNvSpPr>
            <a:spLocks noGrp="1" noChangeArrowheads="1"/>
          </p:cNvSpPr>
          <p:nvPr>
            <p:ph type="title"/>
          </p:nvPr>
        </p:nvSpPr>
        <p:spPr/>
        <p:txBody>
          <a:bodyPr>
            <a:normAutofit/>
          </a:bodyPr>
          <a:lstStyle/>
          <a:p>
            <a:r>
              <a:rPr lang="en-US" altLang="en-US" dirty="0" smtClean="0"/>
              <a:t>Cramer’s </a:t>
            </a:r>
            <a:r>
              <a:rPr lang="en-US" altLang="en-US" dirty="0"/>
              <a:t>Rule for a System with Two Variables</a:t>
            </a:r>
          </a:p>
        </p:txBody>
      </p:sp>
      <p:sp>
        <p:nvSpPr>
          <p:cNvPr id="1336323" name="Rectangle 3"/>
          <p:cNvSpPr>
            <a:spLocks noGrp="1" noChangeArrowheads="1"/>
          </p:cNvSpPr>
          <p:nvPr>
            <p:ph idx="1"/>
          </p:nvPr>
        </p:nvSpPr>
        <p:spPr/>
        <p:txBody>
          <a:bodyPr/>
          <a:lstStyle/>
          <a:p>
            <a:r>
              <a:rPr lang="en-US" altLang="en-US" sz="4000" dirty="0"/>
              <a:t>The solution is:</a:t>
            </a:r>
          </a:p>
        </p:txBody>
      </p:sp>
      <p:graphicFrame>
        <p:nvGraphicFramePr>
          <p:cNvPr id="1336324" name="Object 4"/>
          <p:cNvGraphicFramePr>
            <a:graphicFrameLocks noChangeAspect="1"/>
          </p:cNvGraphicFramePr>
          <p:nvPr/>
        </p:nvGraphicFramePr>
        <p:xfrm>
          <a:off x="5537201" y="1971675"/>
          <a:ext cx="5397500" cy="3811588"/>
        </p:xfrm>
        <a:graphic>
          <a:graphicData uri="http://schemas.openxmlformats.org/presentationml/2006/ole">
            <mc:AlternateContent xmlns:mc="http://schemas.openxmlformats.org/markup-compatibility/2006">
              <mc:Choice xmlns:v="urn:schemas-microsoft-com:vml" Requires="v">
                <p:oleObj spid="_x0000_s120853" name="Equation" r:id="rId4" imgW="1307880" imgH="1231560" progId="Equation.DSMT4">
                  <p:embed/>
                </p:oleObj>
              </mc:Choice>
              <mc:Fallback>
                <p:oleObj name="Equation" r:id="rId4" imgW="1307880" imgH="12315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201" y="1971675"/>
                        <a:ext cx="5397500" cy="381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53773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Rectangle 2"/>
          <p:cNvSpPr>
            <a:spLocks noGrp="1" noChangeArrowheads="1"/>
          </p:cNvSpPr>
          <p:nvPr>
            <p:ph type="title"/>
          </p:nvPr>
        </p:nvSpPr>
        <p:spPr/>
        <p:txBody>
          <a:bodyPr>
            <a:normAutofit/>
          </a:bodyPr>
          <a:lstStyle/>
          <a:p>
            <a:r>
              <a:rPr lang="en-US" altLang="en-US" dirty="0" smtClean="0"/>
              <a:t>Cramer’s </a:t>
            </a:r>
            <a:r>
              <a:rPr lang="en-US" altLang="en-US" dirty="0"/>
              <a:t>Rule for a System of Three Variables</a:t>
            </a:r>
          </a:p>
        </p:txBody>
      </p:sp>
      <p:sp>
        <p:nvSpPr>
          <p:cNvPr id="1342467" name="Rectangle 3"/>
          <p:cNvSpPr>
            <a:spLocks noGrp="1" noChangeArrowheads="1"/>
          </p:cNvSpPr>
          <p:nvPr>
            <p:ph idx="1"/>
          </p:nvPr>
        </p:nvSpPr>
        <p:spPr/>
        <p:txBody>
          <a:bodyPr/>
          <a:lstStyle/>
          <a:p>
            <a:r>
              <a:rPr lang="en-US" altLang="en-US" sz="3600" dirty="0"/>
              <a:t>Use Cramer’s Rule to solve the system.</a:t>
            </a:r>
          </a:p>
          <a:p>
            <a:endParaRPr lang="en-US" altLang="en-US" sz="3600" dirty="0"/>
          </a:p>
          <a:p>
            <a:endParaRPr lang="en-US" altLang="en-US" dirty="0"/>
          </a:p>
          <a:p>
            <a:endParaRPr lang="en-US" altLang="en-US" dirty="0"/>
          </a:p>
          <a:p>
            <a:endParaRPr lang="en-US" altLang="en-US" dirty="0"/>
          </a:p>
          <a:p>
            <a:pPr lvl="1"/>
            <a:endParaRPr lang="en-US" altLang="en-US" sz="2800" dirty="0"/>
          </a:p>
          <a:p>
            <a:pPr lvl="1"/>
            <a:r>
              <a:rPr lang="en-US" altLang="en-US" sz="2800" dirty="0"/>
              <a:t>First, we evaluate the determinants </a:t>
            </a:r>
            <a:br>
              <a:rPr lang="en-US" altLang="en-US" sz="2800" dirty="0"/>
            </a:br>
            <a:r>
              <a:rPr lang="en-US" altLang="en-US" sz="2800" dirty="0"/>
              <a:t>that appear in Cramer’s Rule.</a:t>
            </a:r>
          </a:p>
        </p:txBody>
      </p:sp>
      <p:graphicFrame>
        <p:nvGraphicFramePr>
          <p:cNvPr id="1342468" name="Object 4"/>
          <p:cNvGraphicFramePr>
            <a:graphicFrameLocks noChangeAspect="1"/>
          </p:cNvGraphicFramePr>
          <p:nvPr/>
        </p:nvGraphicFramePr>
        <p:xfrm>
          <a:off x="3670301" y="2114550"/>
          <a:ext cx="5103284" cy="2209800"/>
        </p:xfrm>
        <a:graphic>
          <a:graphicData uri="http://schemas.openxmlformats.org/presentationml/2006/ole">
            <mc:AlternateContent xmlns:mc="http://schemas.openxmlformats.org/markup-compatibility/2006">
              <mc:Choice xmlns:v="urn:schemas-microsoft-com:vml" Requires="v">
                <p:oleObj spid="_x0000_s123925" name="Equation" r:id="rId4" imgW="1231560" imgH="711000" progId="Equation.DSMT4">
                  <p:embed/>
                </p:oleObj>
              </mc:Choice>
              <mc:Fallback>
                <p:oleObj name="Equation" r:id="rId4" imgW="1231560" imgH="711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0301" y="2114550"/>
                        <a:ext cx="5103284" cy="220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12287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Matrix</a:t>
            </a:r>
            <a:endParaRPr lang="en-US" dirty="0"/>
          </a:p>
        </p:txBody>
      </p:sp>
      <p:sp>
        <p:nvSpPr>
          <p:cNvPr id="119810"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9809" name="Object 1"/>
          <p:cNvGraphicFramePr>
            <a:graphicFrameLocks noChangeAspect="1"/>
          </p:cNvGraphicFramePr>
          <p:nvPr/>
        </p:nvGraphicFramePr>
        <p:xfrm>
          <a:off x="2032000" y="3962400"/>
          <a:ext cx="2805515" cy="1447800"/>
        </p:xfrm>
        <a:graphic>
          <a:graphicData uri="http://schemas.openxmlformats.org/presentationml/2006/ole">
            <mc:AlternateContent xmlns:mc="http://schemas.openxmlformats.org/markup-compatibility/2006">
              <mc:Choice xmlns:v="urn:schemas-microsoft-com:vml" Requires="v">
                <p:oleObj spid="_x0000_s15569" name="Equation" r:id="rId3" imgW="1040948" imgH="710891" progId="Equation.3">
                  <p:embed/>
                </p:oleObj>
              </mc:Choice>
              <mc:Fallback>
                <p:oleObj name="Equation" r:id="rId3" imgW="1040948" imgH="7108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3962400"/>
                        <a:ext cx="2805515"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2" name="Rectangle 4"/>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9811" name="Object 3"/>
          <p:cNvGraphicFramePr>
            <a:graphicFrameLocks noChangeAspect="1"/>
          </p:cNvGraphicFramePr>
          <p:nvPr/>
        </p:nvGraphicFramePr>
        <p:xfrm>
          <a:off x="6466416" y="4343400"/>
          <a:ext cx="2677584" cy="838200"/>
        </p:xfrm>
        <a:graphic>
          <a:graphicData uri="http://schemas.openxmlformats.org/presentationml/2006/ole">
            <mc:AlternateContent xmlns:mc="http://schemas.openxmlformats.org/markup-compatibility/2006">
              <mc:Choice xmlns:v="urn:schemas-microsoft-com:vml" Requires="v">
                <p:oleObj spid="_x0000_s15570" name="Equation" r:id="rId5" imgW="1092200" imgH="457200" progId="Equation.3">
                  <p:embed/>
                </p:oleObj>
              </mc:Choice>
              <mc:Fallback>
                <p:oleObj name="Equation" r:id="rId5" imgW="10922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6416" y="4343400"/>
                        <a:ext cx="2677584"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117600" y="2743200"/>
            <a:ext cx="5283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Some examples of zero matrices are, </a:t>
            </a:r>
            <a:endParaRPr lang="en-US" dirty="0">
              <a:latin typeface="Times New Roman" pitchFamily="18" charset="0"/>
              <a:cs typeface="Times New Roman" pitchFamily="18" charset="0"/>
            </a:endParaRPr>
          </a:p>
        </p:txBody>
      </p:sp>
      <p:sp>
        <p:nvSpPr>
          <p:cNvPr id="9" name="Rectangle 8"/>
          <p:cNvSpPr/>
          <p:nvPr/>
        </p:nvSpPr>
        <p:spPr>
          <a:xfrm>
            <a:off x="1117600" y="1828800"/>
            <a:ext cx="10058400" cy="369332"/>
          </a:xfrm>
          <a:prstGeom prst="rect">
            <a:avLst/>
          </a:prstGeom>
        </p:spPr>
        <p:txBody>
          <a:bodyPr wrap="square">
            <a:spAutoFit/>
          </a:bodyPr>
          <a:lstStyle/>
          <a:p>
            <a:r>
              <a:rPr lang="en-US" dirty="0" smtClean="0">
                <a:latin typeface="Times New Roman" pitchFamily="18" charset="0"/>
                <a:cs typeface="Times New Roman" pitchFamily="18" charset="0"/>
              </a:rPr>
              <a:t>A matrix whose all entries are zero is called a zero matrix, (	              for all </a:t>
            </a:r>
            <a:r>
              <a:rPr lang="en-US" i="1"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and </a:t>
            </a:r>
            <a:r>
              <a:rPr lang="en-US" i="1" dirty="0" smtClean="0">
                <a:latin typeface="Times New Roman" pitchFamily="18" charset="0"/>
                <a:cs typeface="Times New Roman" pitchFamily="18" charset="0"/>
              </a:rPr>
              <a:t>j</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19814" name="Rectangle 6"/>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9813" name="Object 5"/>
          <p:cNvGraphicFramePr>
            <a:graphicFrameLocks noChangeAspect="1"/>
          </p:cNvGraphicFramePr>
          <p:nvPr>
            <p:extLst>
              <p:ext uri="{D42A27DB-BD31-4B8C-83A1-F6EECF244321}">
                <p14:modId xmlns:p14="http://schemas.microsoft.com/office/powerpoint/2010/main" val="4130809852"/>
              </p:ext>
            </p:extLst>
          </p:nvPr>
        </p:nvGraphicFramePr>
        <p:xfrm>
          <a:off x="6677698" y="1861066"/>
          <a:ext cx="731520" cy="304800"/>
        </p:xfrm>
        <a:graphic>
          <a:graphicData uri="http://schemas.openxmlformats.org/presentationml/2006/ole">
            <mc:AlternateContent xmlns:mc="http://schemas.openxmlformats.org/markup-compatibility/2006">
              <mc:Choice xmlns:v="urn:schemas-microsoft-com:vml" Requires="v">
                <p:oleObj spid="_x0000_s15571" name="Equation" r:id="rId7" imgW="431613" imgH="241195" progId="Equation.3">
                  <p:embed/>
                </p:oleObj>
              </mc:Choice>
              <mc:Fallback>
                <p:oleObj name="Equation" r:id="rId7" imgW="431613"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7698" y="1861066"/>
                        <a:ext cx="73152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6685905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p:cNvSpPr>
            <a:spLocks noGrp="1" noChangeArrowheads="1"/>
          </p:cNvSpPr>
          <p:nvPr>
            <p:ph type="title"/>
          </p:nvPr>
        </p:nvSpPr>
        <p:spPr/>
        <p:txBody>
          <a:bodyPr>
            <a:normAutofit/>
          </a:bodyPr>
          <a:lstStyle/>
          <a:p>
            <a:r>
              <a:rPr lang="en-US" altLang="en-US" dirty="0" smtClean="0"/>
              <a:t>Cramer’s </a:t>
            </a:r>
            <a:r>
              <a:rPr lang="en-US" altLang="en-US" dirty="0"/>
              <a:t>Rule for a System of Three Variables</a:t>
            </a:r>
          </a:p>
        </p:txBody>
      </p:sp>
      <p:sp>
        <p:nvSpPr>
          <p:cNvPr id="1343491" name="Rectangle 3"/>
          <p:cNvSpPr>
            <a:spLocks noGrp="1" noChangeArrowheads="1"/>
          </p:cNvSpPr>
          <p:nvPr>
            <p:ph idx="1"/>
          </p:nvPr>
        </p:nvSpPr>
        <p:spPr>
          <a:xfrm>
            <a:off x="759725" y="1569493"/>
            <a:ext cx="10972800" cy="503288"/>
          </a:xfrm>
        </p:spPr>
        <p:txBody>
          <a:bodyPr>
            <a:noAutofit/>
          </a:bodyPr>
          <a:lstStyle/>
          <a:p>
            <a:pPr marL="457200" lvl="1" indent="0">
              <a:buNone/>
            </a:pPr>
            <a:r>
              <a:rPr lang="en-US" altLang="en-US" sz="2000" dirty="0"/>
              <a:t>Note that </a:t>
            </a:r>
            <a:r>
              <a:rPr lang="en-US" altLang="en-US" sz="2000" i="1" dirty="0"/>
              <a:t>D </a:t>
            </a:r>
            <a:r>
              <a:rPr lang="en-US" altLang="en-US" sz="2000" dirty="0"/>
              <a:t>is the coefficient matrix and that </a:t>
            </a:r>
            <a:r>
              <a:rPr lang="en-US" altLang="en-US" sz="2000" i="1" dirty="0" err="1"/>
              <a:t>D</a:t>
            </a:r>
            <a:r>
              <a:rPr lang="en-US" altLang="en-US" sz="2000" i="1" baseline="-25000" dirty="0" err="1"/>
              <a:t>x</a:t>
            </a:r>
            <a:r>
              <a:rPr lang="en-US" altLang="en-US" sz="2000" dirty="0"/>
              <a:t>, </a:t>
            </a:r>
            <a:r>
              <a:rPr lang="en-US" altLang="en-US" sz="2000" i="1" dirty="0" err="1"/>
              <a:t>D</a:t>
            </a:r>
            <a:r>
              <a:rPr lang="en-US" altLang="en-US" sz="2000" i="1" baseline="-25000" dirty="0" err="1"/>
              <a:t>y</a:t>
            </a:r>
            <a:r>
              <a:rPr lang="en-US" altLang="en-US" sz="2000" dirty="0"/>
              <a:t>, and </a:t>
            </a:r>
            <a:r>
              <a:rPr lang="en-US" altLang="en-US" sz="2000" i="1" dirty="0" err="1"/>
              <a:t>D</a:t>
            </a:r>
            <a:r>
              <a:rPr lang="en-US" altLang="en-US" sz="2000" i="1" baseline="-25000" dirty="0" err="1"/>
              <a:t>z</a:t>
            </a:r>
            <a:r>
              <a:rPr lang="en-US" altLang="en-US" sz="2000" dirty="0"/>
              <a:t> are obtained by replacing the first, second, and third columns of </a:t>
            </a:r>
            <a:r>
              <a:rPr lang="en-US" altLang="en-US" sz="2000" i="1" dirty="0"/>
              <a:t>D </a:t>
            </a:r>
            <a:r>
              <a:rPr lang="en-US" altLang="en-US" sz="2000" dirty="0"/>
              <a:t>by the constant terms.</a:t>
            </a:r>
          </a:p>
        </p:txBody>
      </p:sp>
      <p:graphicFrame>
        <p:nvGraphicFramePr>
          <p:cNvPr id="1343492" name="Object 4"/>
          <p:cNvGraphicFramePr>
            <a:graphicFrameLocks noChangeAspect="1"/>
          </p:cNvGraphicFramePr>
          <p:nvPr>
            <p:extLst>
              <p:ext uri="{D42A27DB-BD31-4B8C-83A1-F6EECF244321}">
                <p14:modId xmlns:p14="http://schemas.microsoft.com/office/powerpoint/2010/main" val="1084567085"/>
              </p:ext>
            </p:extLst>
          </p:nvPr>
        </p:nvGraphicFramePr>
        <p:xfrm>
          <a:off x="949373" y="2221173"/>
          <a:ext cx="10847388" cy="3751263"/>
        </p:xfrm>
        <a:graphic>
          <a:graphicData uri="http://schemas.openxmlformats.org/presentationml/2006/ole">
            <mc:AlternateContent xmlns:mc="http://schemas.openxmlformats.org/markup-compatibility/2006">
              <mc:Choice xmlns:v="urn:schemas-microsoft-com:vml" Requires="v">
                <p:oleObj spid="_x0000_s124950" name="Equation" r:id="rId4" imgW="3085920" imgH="1422360" progId="Equation.DSMT4">
                  <p:embed/>
                </p:oleObj>
              </mc:Choice>
              <mc:Fallback>
                <p:oleObj name="Equation" r:id="rId4" imgW="3085920" imgH="1422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373" y="2221173"/>
                        <a:ext cx="10847388" cy="3751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3513" name="Group 25"/>
          <p:cNvGraphicFramePr>
            <a:graphicFrameLocks noGrp="1"/>
          </p:cNvGraphicFramePr>
          <p:nvPr>
            <p:extLst>
              <p:ext uri="{D42A27DB-BD31-4B8C-83A1-F6EECF244321}">
                <p14:modId xmlns:p14="http://schemas.microsoft.com/office/powerpoint/2010/main" val="669837795"/>
              </p:ext>
            </p:extLst>
          </p:nvPr>
        </p:nvGraphicFramePr>
        <p:xfrm>
          <a:off x="846162" y="2231008"/>
          <a:ext cx="11074400" cy="3827463"/>
        </p:xfrm>
        <a:graphic>
          <a:graphicData uri="http://schemas.openxmlformats.org/drawingml/2006/table">
            <a:tbl>
              <a:tblPr/>
              <a:tblGrid>
                <a:gridCol w="5537200"/>
                <a:gridCol w="5537200"/>
              </a:tblGrid>
              <a:tr h="1922463">
                <a:tc>
                  <a:txBody>
                    <a:bodyPr/>
                    <a:lstStyle>
                      <a:lvl1pPr>
                        <a:defRPr sz="2800">
                          <a:solidFill>
                            <a:srgbClr val="61271D"/>
                          </a:solidFill>
                          <a:latin typeface="Arial" pitchFamily="34" charset="0"/>
                        </a:defRPr>
                      </a:lvl1pPr>
                      <a:lvl2pPr marL="463550">
                        <a:buClr>
                          <a:srgbClr val="B94A37"/>
                        </a:buClr>
                        <a:defRPr sz="2200">
                          <a:solidFill>
                            <a:srgbClr val="B94A37"/>
                          </a:solidFill>
                          <a:latin typeface="Arial" pitchFamily="34" charset="0"/>
                        </a:defRPr>
                      </a:lvl2pPr>
                      <a:lvl3pPr>
                        <a:buFont typeface="Arial" pitchFamily="34" charset="0"/>
                        <a:defRPr sz="2000">
                          <a:solidFill>
                            <a:srgbClr val="A2742A"/>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20000"/>
                        </a:lnSpc>
                        <a:spcBef>
                          <a:spcPct val="20000"/>
                        </a:spcBef>
                        <a:spcAft>
                          <a:spcPct val="0"/>
                        </a:spcAft>
                        <a:buClrTx/>
                        <a:buSzTx/>
                        <a:buFontTx/>
                        <a:buNone/>
                        <a:tabLst/>
                      </a:pPr>
                      <a:endParaRPr kumimoji="0" lang="en-US" altLang="en-US" sz="2800" b="0" i="0" u="none" strike="noStrike" cap="none" normalizeH="0" baseline="0" dirty="0" smtClean="0">
                        <a:ln>
                          <a:noFill/>
                        </a:ln>
                        <a:solidFill>
                          <a:srgbClr val="61271D"/>
                        </a:solidFill>
                        <a:effectLst/>
                        <a:latin typeface="Arial" pitchFamily="34" charset="0"/>
                      </a:endParaRPr>
                    </a:p>
                  </a:txBody>
                  <a:tcPr marL="121920" marR="121920" horzOverflow="overflow">
                    <a:lnL w="12700" cap="flat" cmpd="sng" algn="ctr">
                      <a:solidFill>
                        <a:srgbClr val="CD963D"/>
                      </a:solidFill>
                      <a:prstDash val="solid"/>
                      <a:round/>
                      <a:headEnd type="none" w="med" len="med"/>
                      <a:tailEnd type="none" w="med" len="med"/>
                    </a:lnL>
                    <a:lnR w="12700" cap="flat" cmpd="sng" algn="ctr">
                      <a:solidFill>
                        <a:srgbClr val="CD963D"/>
                      </a:solidFill>
                      <a:prstDash val="solid"/>
                      <a:round/>
                      <a:headEnd type="none" w="med" len="med"/>
                      <a:tailEnd type="none" w="med" len="med"/>
                    </a:lnR>
                    <a:lnT w="12700" cap="flat" cmpd="sng" algn="ctr">
                      <a:solidFill>
                        <a:srgbClr val="CD963D"/>
                      </a:solidFill>
                      <a:prstDash val="solid"/>
                      <a:round/>
                      <a:headEnd type="none" w="med" len="med"/>
                      <a:tailEnd type="none" w="med" len="med"/>
                    </a:lnT>
                    <a:lnB w="12700" cap="flat" cmpd="sng" algn="ctr">
                      <a:solidFill>
                        <a:srgbClr val="CD963D"/>
                      </a:solidFill>
                      <a:prstDash val="solid"/>
                      <a:round/>
                      <a:headEnd type="none" w="med" len="med"/>
                      <a:tailEnd type="none" w="med" len="med"/>
                    </a:lnB>
                    <a:lnTlToBr>
                      <a:noFill/>
                    </a:lnTlToBr>
                    <a:lnBlToTr>
                      <a:noFill/>
                    </a:lnBlToTr>
                    <a:noFill/>
                  </a:tcPr>
                </a:tc>
                <a:tc>
                  <a:txBody>
                    <a:bodyPr/>
                    <a:lstStyle>
                      <a:lvl1pPr>
                        <a:defRPr sz="2800">
                          <a:solidFill>
                            <a:srgbClr val="61271D"/>
                          </a:solidFill>
                          <a:latin typeface="Arial" pitchFamily="34" charset="0"/>
                        </a:defRPr>
                      </a:lvl1pPr>
                      <a:lvl2pPr marL="463550">
                        <a:buClr>
                          <a:srgbClr val="B94A37"/>
                        </a:buClr>
                        <a:defRPr sz="2200">
                          <a:solidFill>
                            <a:srgbClr val="B94A37"/>
                          </a:solidFill>
                          <a:latin typeface="Arial" pitchFamily="34" charset="0"/>
                        </a:defRPr>
                      </a:lvl2pPr>
                      <a:lvl3pPr>
                        <a:buFont typeface="Arial" pitchFamily="34" charset="0"/>
                        <a:defRPr sz="2000">
                          <a:solidFill>
                            <a:srgbClr val="A2742A"/>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20000"/>
                        </a:lnSpc>
                        <a:spcBef>
                          <a:spcPct val="20000"/>
                        </a:spcBef>
                        <a:spcAft>
                          <a:spcPct val="0"/>
                        </a:spcAft>
                        <a:buClrTx/>
                        <a:buSzTx/>
                        <a:buFontTx/>
                        <a:buNone/>
                        <a:tabLst/>
                      </a:pPr>
                      <a:endParaRPr kumimoji="0" lang="en-US" altLang="en-US" sz="2800" b="0" i="0" u="none" strike="noStrike" cap="none" normalizeH="0" baseline="0" smtClean="0">
                        <a:ln>
                          <a:noFill/>
                        </a:ln>
                        <a:solidFill>
                          <a:srgbClr val="61271D"/>
                        </a:solidFill>
                        <a:effectLst/>
                        <a:latin typeface="Arial" pitchFamily="34" charset="0"/>
                      </a:endParaRPr>
                    </a:p>
                  </a:txBody>
                  <a:tcPr marL="121920" marR="121920" horzOverflow="overflow">
                    <a:lnL w="12700" cap="flat" cmpd="sng" algn="ctr">
                      <a:solidFill>
                        <a:srgbClr val="CD963D"/>
                      </a:solidFill>
                      <a:prstDash val="solid"/>
                      <a:round/>
                      <a:headEnd type="none" w="med" len="med"/>
                      <a:tailEnd type="none" w="med" len="med"/>
                    </a:lnL>
                    <a:lnR w="12700" cap="flat" cmpd="sng" algn="ctr">
                      <a:solidFill>
                        <a:srgbClr val="CD963D"/>
                      </a:solidFill>
                      <a:prstDash val="solid"/>
                      <a:round/>
                      <a:headEnd type="none" w="med" len="med"/>
                      <a:tailEnd type="none" w="med" len="med"/>
                    </a:lnR>
                    <a:lnT w="12700" cap="flat" cmpd="sng" algn="ctr">
                      <a:solidFill>
                        <a:srgbClr val="CD963D"/>
                      </a:solidFill>
                      <a:prstDash val="solid"/>
                      <a:round/>
                      <a:headEnd type="none" w="med" len="med"/>
                      <a:tailEnd type="none" w="med" len="med"/>
                    </a:lnT>
                    <a:lnB w="12700" cap="flat" cmpd="sng" algn="ctr">
                      <a:solidFill>
                        <a:srgbClr val="CD963D"/>
                      </a:solidFill>
                      <a:prstDash val="solid"/>
                      <a:round/>
                      <a:headEnd type="none" w="med" len="med"/>
                      <a:tailEnd type="none" w="med" len="med"/>
                    </a:lnB>
                    <a:lnTlToBr>
                      <a:noFill/>
                    </a:lnTlToBr>
                    <a:lnBlToTr>
                      <a:noFill/>
                    </a:lnBlToTr>
                    <a:noFill/>
                  </a:tcPr>
                </a:tc>
              </a:tr>
              <a:tr h="1905000">
                <a:tc>
                  <a:txBody>
                    <a:bodyPr/>
                    <a:lstStyle>
                      <a:lvl1pPr>
                        <a:defRPr sz="2800">
                          <a:solidFill>
                            <a:srgbClr val="61271D"/>
                          </a:solidFill>
                          <a:latin typeface="Arial" pitchFamily="34" charset="0"/>
                        </a:defRPr>
                      </a:lvl1pPr>
                      <a:lvl2pPr marL="463550">
                        <a:buClr>
                          <a:srgbClr val="B94A37"/>
                        </a:buClr>
                        <a:defRPr sz="2200">
                          <a:solidFill>
                            <a:srgbClr val="B94A37"/>
                          </a:solidFill>
                          <a:latin typeface="Arial" pitchFamily="34" charset="0"/>
                        </a:defRPr>
                      </a:lvl2pPr>
                      <a:lvl3pPr>
                        <a:buFont typeface="Arial" pitchFamily="34" charset="0"/>
                        <a:defRPr sz="2000">
                          <a:solidFill>
                            <a:srgbClr val="A2742A"/>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20000"/>
                        </a:lnSpc>
                        <a:spcBef>
                          <a:spcPct val="20000"/>
                        </a:spcBef>
                        <a:spcAft>
                          <a:spcPct val="0"/>
                        </a:spcAft>
                        <a:buClrTx/>
                        <a:buSzTx/>
                        <a:buFontTx/>
                        <a:buNone/>
                        <a:tabLst/>
                      </a:pPr>
                      <a:endParaRPr kumimoji="0" lang="en-US" altLang="en-US" sz="2800" b="0" i="0" u="none" strike="noStrike" cap="none" normalizeH="0" baseline="0" dirty="0" smtClean="0">
                        <a:ln>
                          <a:noFill/>
                        </a:ln>
                        <a:solidFill>
                          <a:srgbClr val="61271D"/>
                        </a:solidFill>
                        <a:effectLst/>
                        <a:latin typeface="Arial" pitchFamily="34" charset="0"/>
                      </a:endParaRPr>
                    </a:p>
                  </a:txBody>
                  <a:tcPr marL="121920" marR="121920" horzOverflow="overflow">
                    <a:lnL w="12700" cap="flat" cmpd="sng" algn="ctr">
                      <a:solidFill>
                        <a:srgbClr val="CD963D"/>
                      </a:solidFill>
                      <a:prstDash val="solid"/>
                      <a:round/>
                      <a:headEnd type="none" w="med" len="med"/>
                      <a:tailEnd type="none" w="med" len="med"/>
                    </a:lnL>
                    <a:lnR w="12700" cap="flat" cmpd="sng" algn="ctr">
                      <a:solidFill>
                        <a:srgbClr val="CD963D"/>
                      </a:solidFill>
                      <a:prstDash val="solid"/>
                      <a:round/>
                      <a:headEnd type="none" w="med" len="med"/>
                      <a:tailEnd type="none" w="med" len="med"/>
                    </a:lnR>
                    <a:lnT w="12700" cap="flat" cmpd="sng" algn="ctr">
                      <a:solidFill>
                        <a:srgbClr val="CD963D"/>
                      </a:solidFill>
                      <a:prstDash val="solid"/>
                      <a:round/>
                      <a:headEnd type="none" w="med" len="med"/>
                      <a:tailEnd type="none" w="med" len="med"/>
                    </a:lnT>
                    <a:lnB w="12700" cap="flat" cmpd="sng" algn="ctr">
                      <a:solidFill>
                        <a:srgbClr val="CD963D"/>
                      </a:solidFill>
                      <a:prstDash val="solid"/>
                      <a:round/>
                      <a:headEnd type="none" w="med" len="med"/>
                      <a:tailEnd type="none" w="med" len="med"/>
                    </a:lnB>
                    <a:lnTlToBr>
                      <a:noFill/>
                    </a:lnTlToBr>
                    <a:lnBlToTr>
                      <a:noFill/>
                    </a:lnBlToTr>
                    <a:noFill/>
                  </a:tcPr>
                </a:tc>
                <a:tc>
                  <a:txBody>
                    <a:bodyPr/>
                    <a:lstStyle>
                      <a:lvl1pPr>
                        <a:defRPr sz="2800">
                          <a:solidFill>
                            <a:srgbClr val="61271D"/>
                          </a:solidFill>
                          <a:latin typeface="Arial" pitchFamily="34" charset="0"/>
                        </a:defRPr>
                      </a:lvl1pPr>
                      <a:lvl2pPr marL="463550">
                        <a:buClr>
                          <a:srgbClr val="B94A37"/>
                        </a:buClr>
                        <a:defRPr sz="2200">
                          <a:solidFill>
                            <a:srgbClr val="B94A37"/>
                          </a:solidFill>
                          <a:latin typeface="Arial" pitchFamily="34" charset="0"/>
                        </a:defRPr>
                      </a:lvl2pPr>
                      <a:lvl3pPr>
                        <a:buFont typeface="Arial" pitchFamily="34" charset="0"/>
                        <a:defRPr sz="2000">
                          <a:solidFill>
                            <a:srgbClr val="A2742A"/>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20000"/>
                        </a:lnSpc>
                        <a:spcBef>
                          <a:spcPct val="20000"/>
                        </a:spcBef>
                        <a:spcAft>
                          <a:spcPct val="0"/>
                        </a:spcAft>
                        <a:buClrTx/>
                        <a:buSzTx/>
                        <a:buFontTx/>
                        <a:buNone/>
                        <a:tabLst/>
                      </a:pPr>
                      <a:endParaRPr kumimoji="0" lang="en-US" altLang="en-US" sz="2800" b="0" i="0" u="none" strike="noStrike" cap="none" normalizeH="0" baseline="0" dirty="0" smtClean="0">
                        <a:ln>
                          <a:noFill/>
                        </a:ln>
                        <a:solidFill>
                          <a:srgbClr val="61271D"/>
                        </a:solidFill>
                        <a:effectLst/>
                        <a:latin typeface="Arial" pitchFamily="34" charset="0"/>
                      </a:endParaRPr>
                    </a:p>
                  </a:txBody>
                  <a:tcPr marL="121920" marR="121920" horzOverflow="overflow">
                    <a:lnL w="12700" cap="flat" cmpd="sng" algn="ctr">
                      <a:solidFill>
                        <a:srgbClr val="CD963D"/>
                      </a:solidFill>
                      <a:prstDash val="solid"/>
                      <a:round/>
                      <a:headEnd type="none" w="med" len="med"/>
                      <a:tailEnd type="none" w="med" len="med"/>
                    </a:lnL>
                    <a:lnR w="12700" cap="flat" cmpd="sng" algn="ctr">
                      <a:solidFill>
                        <a:srgbClr val="CD963D"/>
                      </a:solidFill>
                      <a:prstDash val="solid"/>
                      <a:round/>
                      <a:headEnd type="none" w="med" len="med"/>
                      <a:tailEnd type="none" w="med" len="med"/>
                    </a:lnR>
                    <a:lnT w="12700" cap="flat" cmpd="sng" algn="ctr">
                      <a:solidFill>
                        <a:srgbClr val="CD963D"/>
                      </a:solidFill>
                      <a:prstDash val="solid"/>
                      <a:round/>
                      <a:headEnd type="none" w="med" len="med"/>
                      <a:tailEnd type="none" w="med" len="med"/>
                    </a:lnT>
                    <a:lnB w="12700" cap="flat" cmpd="sng" algn="ctr">
                      <a:solidFill>
                        <a:srgbClr val="CD963D"/>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80745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p:cNvSpPr>
            <a:spLocks noGrp="1" noChangeArrowheads="1"/>
          </p:cNvSpPr>
          <p:nvPr>
            <p:ph type="title"/>
          </p:nvPr>
        </p:nvSpPr>
        <p:spPr/>
        <p:txBody>
          <a:bodyPr>
            <a:normAutofit/>
          </a:bodyPr>
          <a:lstStyle/>
          <a:p>
            <a:r>
              <a:rPr lang="en-US" altLang="en-US" dirty="0" smtClean="0"/>
              <a:t>Cramer’s </a:t>
            </a:r>
            <a:r>
              <a:rPr lang="en-US" altLang="en-US" dirty="0"/>
              <a:t>Rule for a System of Three Variables</a:t>
            </a:r>
          </a:p>
        </p:txBody>
      </p:sp>
      <p:sp>
        <p:nvSpPr>
          <p:cNvPr id="1345539" name="Rectangle 3"/>
          <p:cNvSpPr>
            <a:spLocks noGrp="1" noChangeArrowheads="1"/>
          </p:cNvSpPr>
          <p:nvPr>
            <p:ph idx="1"/>
          </p:nvPr>
        </p:nvSpPr>
        <p:spPr/>
        <p:txBody>
          <a:bodyPr/>
          <a:lstStyle/>
          <a:p>
            <a:r>
              <a:rPr lang="en-US" altLang="en-US" sz="3600"/>
              <a:t>Now, we use Cramer’s Rule to get </a:t>
            </a:r>
            <a:br>
              <a:rPr lang="en-US" altLang="en-US" sz="3600"/>
            </a:br>
            <a:r>
              <a:rPr lang="en-US" altLang="en-US" sz="3600"/>
              <a:t>the solution:</a:t>
            </a:r>
          </a:p>
        </p:txBody>
      </p:sp>
      <p:graphicFrame>
        <p:nvGraphicFramePr>
          <p:cNvPr id="1345540" name="Object 4"/>
          <p:cNvGraphicFramePr>
            <a:graphicFrameLocks noChangeAspect="1"/>
          </p:cNvGraphicFramePr>
          <p:nvPr/>
        </p:nvGraphicFramePr>
        <p:xfrm>
          <a:off x="4972051" y="2014538"/>
          <a:ext cx="5494867" cy="4343400"/>
        </p:xfrm>
        <a:graphic>
          <a:graphicData uri="http://schemas.openxmlformats.org/presentationml/2006/ole">
            <mc:AlternateContent xmlns:mc="http://schemas.openxmlformats.org/markup-compatibility/2006">
              <mc:Choice xmlns:v="urn:schemas-microsoft-com:vml" Requires="v">
                <p:oleObj spid="_x0000_s125973" name="Equation" r:id="rId4" imgW="1422360" imgH="1498320" progId="Equation.DSMT4">
                  <p:embed/>
                </p:oleObj>
              </mc:Choice>
              <mc:Fallback>
                <p:oleObj name="Equation" r:id="rId4" imgW="1422360" imgH="14983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2051" y="2014538"/>
                        <a:ext cx="5494867" cy="434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87066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Rectangle 2"/>
          <p:cNvSpPr>
            <a:spLocks noGrp="1" noChangeArrowheads="1"/>
          </p:cNvSpPr>
          <p:nvPr>
            <p:ph type="title"/>
          </p:nvPr>
        </p:nvSpPr>
        <p:spPr/>
        <p:txBody>
          <a:bodyPr/>
          <a:lstStyle/>
          <a:p>
            <a:r>
              <a:rPr lang="en-US" altLang="en-US"/>
              <a:t>Cramer’s Rule</a:t>
            </a:r>
          </a:p>
        </p:txBody>
      </p:sp>
      <p:sp>
        <p:nvSpPr>
          <p:cNvPr id="1346563" name="Rectangle 3"/>
          <p:cNvSpPr>
            <a:spLocks noGrp="1" noChangeArrowheads="1"/>
          </p:cNvSpPr>
          <p:nvPr>
            <p:ph idx="1"/>
          </p:nvPr>
        </p:nvSpPr>
        <p:spPr/>
        <p:txBody>
          <a:bodyPr/>
          <a:lstStyle/>
          <a:p>
            <a:r>
              <a:rPr lang="en-US" altLang="en-US" dirty="0"/>
              <a:t>Solving the system in </a:t>
            </a:r>
            <a:r>
              <a:rPr lang="en-US" altLang="en-US" dirty="0" smtClean="0"/>
              <a:t>previous example  </a:t>
            </a:r>
            <a:r>
              <a:rPr lang="en-US" altLang="en-US" dirty="0"/>
              <a:t>using Gaussian elimination would involve matrices whose elements are fractions with fairly large denominators. </a:t>
            </a:r>
          </a:p>
          <a:p>
            <a:endParaRPr lang="en-US" altLang="en-US" dirty="0"/>
          </a:p>
          <a:p>
            <a:pPr lvl="1"/>
            <a:r>
              <a:rPr lang="en-US" altLang="en-US" sz="2800" dirty="0"/>
              <a:t>Thus, in cases like </a:t>
            </a:r>
            <a:r>
              <a:rPr lang="en-US" altLang="en-US" sz="2800" dirty="0" smtClean="0"/>
              <a:t>previous two </a:t>
            </a:r>
            <a:r>
              <a:rPr lang="en-US" altLang="en-US" sz="2800" dirty="0" err="1" smtClean="0"/>
              <a:t>exmples</a:t>
            </a:r>
            <a:r>
              <a:rPr lang="en-US" altLang="en-US" sz="2800" dirty="0" smtClean="0"/>
              <a:t> , Cramer’s </a:t>
            </a:r>
            <a:r>
              <a:rPr lang="en-US" altLang="en-US" sz="2800" dirty="0"/>
              <a:t>Rule gives us an efficient way </a:t>
            </a:r>
            <a:r>
              <a:rPr lang="en-US" altLang="en-US" sz="2800" dirty="0" smtClean="0"/>
              <a:t>to </a:t>
            </a:r>
            <a:r>
              <a:rPr lang="en-US" altLang="en-US" sz="2800" dirty="0"/>
              <a:t>solve systems of linear equations.</a:t>
            </a:r>
            <a:endParaRPr lang="en-US" altLang="en-US" sz="2200" dirty="0"/>
          </a:p>
        </p:txBody>
      </p:sp>
    </p:spTree>
    <p:extLst>
      <p:ext uri="{BB962C8B-B14F-4D97-AF65-F5344CB8AC3E}">
        <p14:creationId xmlns:p14="http://schemas.microsoft.com/office/powerpoint/2010/main" val="410001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610" name="Rectangle 2"/>
          <p:cNvSpPr>
            <a:spLocks noGrp="1" noChangeArrowheads="1"/>
          </p:cNvSpPr>
          <p:nvPr>
            <p:ph type="title"/>
          </p:nvPr>
        </p:nvSpPr>
        <p:spPr/>
        <p:txBody>
          <a:bodyPr/>
          <a:lstStyle/>
          <a:p>
            <a:r>
              <a:rPr lang="en-US" altLang="en-US"/>
              <a:t>Limitations of Cramer’s Rule</a:t>
            </a:r>
          </a:p>
        </p:txBody>
      </p:sp>
      <p:sp>
        <p:nvSpPr>
          <p:cNvPr id="1348611" name="Rectangle 3"/>
          <p:cNvSpPr>
            <a:spLocks noGrp="1" noChangeArrowheads="1"/>
          </p:cNvSpPr>
          <p:nvPr>
            <p:ph idx="1"/>
          </p:nvPr>
        </p:nvSpPr>
        <p:spPr/>
        <p:txBody>
          <a:bodyPr/>
          <a:lstStyle/>
          <a:p>
            <a:r>
              <a:rPr lang="en-US" altLang="en-US" dirty="0"/>
              <a:t>However, in systems with more than three equations, evaluating the various determinants involved is usually a long and tedious task.</a:t>
            </a:r>
          </a:p>
          <a:p>
            <a:pPr lvl="1"/>
            <a:endParaRPr lang="en-US" altLang="en-US" sz="2800" dirty="0"/>
          </a:p>
          <a:p>
            <a:pPr lvl="1"/>
            <a:r>
              <a:rPr lang="en-US" altLang="en-US" sz="2800" dirty="0"/>
              <a:t>This is unless you are using a graphing calculator.</a:t>
            </a:r>
          </a:p>
        </p:txBody>
      </p:sp>
    </p:spTree>
    <p:extLst>
      <p:ext uri="{BB962C8B-B14F-4D97-AF65-F5344CB8AC3E}">
        <p14:creationId xmlns:p14="http://schemas.microsoft.com/office/powerpoint/2010/main" val="37068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4" name="Rectangle 2"/>
          <p:cNvSpPr>
            <a:spLocks noGrp="1" noChangeArrowheads="1"/>
          </p:cNvSpPr>
          <p:nvPr>
            <p:ph type="title"/>
          </p:nvPr>
        </p:nvSpPr>
        <p:spPr/>
        <p:txBody>
          <a:bodyPr/>
          <a:lstStyle/>
          <a:p>
            <a:r>
              <a:rPr lang="en-US" altLang="en-US" dirty="0"/>
              <a:t>Limitations of Cramer’s Rule</a:t>
            </a:r>
          </a:p>
        </p:txBody>
      </p:sp>
      <p:sp>
        <p:nvSpPr>
          <p:cNvPr id="1349635" name="Rectangle 3"/>
          <p:cNvSpPr>
            <a:spLocks noGrp="1" noChangeArrowheads="1"/>
          </p:cNvSpPr>
          <p:nvPr>
            <p:ph idx="1"/>
          </p:nvPr>
        </p:nvSpPr>
        <p:spPr/>
        <p:txBody>
          <a:bodyPr/>
          <a:lstStyle/>
          <a:p>
            <a:r>
              <a:rPr lang="en-US" altLang="en-US" sz="3600"/>
              <a:t>Moreover, the rule doesn’t apply if </a:t>
            </a:r>
            <a:br>
              <a:rPr lang="en-US" altLang="en-US" sz="3600"/>
            </a:br>
            <a:r>
              <a:rPr lang="en-US" altLang="en-US" sz="3600"/>
              <a:t>| </a:t>
            </a:r>
            <a:r>
              <a:rPr lang="en-US" altLang="en-US" sz="3600" i="1"/>
              <a:t>D</a:t>
            </a:r>
            <a:r>
              <a:rPr lang="en-US" altLang="en-US" sz="3600"/>
              <a:t> | = 0 or if </a:t>
            </a:r>
            <a:r>
              <a:rPr lang="en-US" altLang="en-US" sz="3600" i="1"/>
              <a:t>D </a:t>
            </a:r>
            <a:r>
              <a:rPr lang="en-US" altLang="en-US" sz="3600"/>
              <a:t>is not a square matrix. </a:t>
            </a:r>
          </a:p>
          <a:p>
            <a:endParaRPr lang="en-US" altLang="en-US" sz="3600"/>
          </a:p>
          <a:p>
            <a:pPr lvl="1"/>
            <a:r>
              <a:rPr lang="en-US" altLang="en-US" sz="2800"/>
              <a:t>So, Cramer’s Rule is a useful alternative </a:t>
            </a:r>
            <a:br>
              <a:rPr lang="en-US" altLang="en-US" sz="2800"/>
            </a:br>
            <a:r>
              <a:rPr lang="en-US" altLang="en-US" sz="2800"/>
              <a:t>to Gaussian elimination—but only in some situations.</a:t>
            </a:r>
            <a:endParaRPr lang="en-US" altLang="en-US" sz="2200"/>
          </a:p>
        </p:txBody>
      </p:sp>
    </p:spTree>
    <p:extLst>
      <p:ext uri="{BB962C8B-B14F-4D97-AF65-F5344CB8AC3E}">
        <p14:creationId xmlns:p14="http://schemas.microsoft.com/office/powerpoint/2010/main" val="413690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Cramer’s Rule Questions</a:t>
            </a:r>
          </a:p>
        </p:txBody>
      </p:sp>
      <p:sp>
        <p:nvSpPr>
          <p:cNvPr id="3" name="Content Placeholder 2"/>
          <p:cNvSpPr>
            <a:spLocks noGrp="1"/>
          </p:cNvSpPr>
          <p:nvPr>
            <p:ph idx="1"/>
          </p:nvPr>
        </p:nvSpPr>
        <p:spPr/>
        <p:txBody>
          <a:bodyPr/>
          <a:lstStyle/>
          <a:p>
            <a:r>
              <a:rPr lang="en-US" dirty="0"/>
              <a:t>Solve the following system of equations by Cramer’s rule:2x – 3y + 5z = 113x + 2y – 4z = – 5x + y – 2z = – 3</a:t>
            </a:r>
          </a:p>
          <a:p>
            <a:r>
              <a:rPr lang="en-US" dirty="0"/>
              <a:t>Solve the following system of linear equations using Cramer’s rule:5x + 7y = -24x + 6y = -3</a:t>
            </a:r>
          </a:p>
          <a:p>
            <a:r>
              <a:rPr lang="en-US" dirty="0"/>
              <a:t>The cost of 4 kg onion, 3 kg wheat and 2 kg rice is </a:t>
            </a:r>
            <a:r>
              <a:rPr lang="en-US" dirty="0" err="1"/>
              <a:t>Rs</a:t>
            </a:r>
            <a:r>
              <a:rPr lang="en-US" dirty="0"/>
              <a:t> 60. The cost of 2 kg onion, 4 kg wheat and 6 kg rice is </a:t>
            </a:r>
            <a:r>
              <a:rPr lang="en-US" dirty="0" err="1"/>
              <a:t>Rs</a:t>
            </a:r>
            <a:r>
              <a:rPr lang="en-US" dirty="0"/>
              <a:t> 90. The cost of 6 kg onion 2 kg wheat, and 3 kg rice is </a:t>
            </a:r>
            <a:r>
              <a:rPr lang="en-US" dirty="0" err="1"/>
              <a:t>Rs</a:t>
            </a:r>
            <a:r>
              <a:rPr lang="en-US" dirty="0"/>
              <a:t> 70. Find the cost of each item per kg by Cramer’s rule.</a:t>
            </a:r>
          </a:p>
          <a:p>
            <a:endParaRPr lang="en-US" dirty="0"/>
          </a:p>
        </p:txBody>
      </p:sp>
    </p:spTree>
    <p:extLst>
      <p:ext uri="{BB962C8B-B14F-4D97-AF65-F5344CB8AC3E}">
        <p14:creationId xmlns:p14="http://schemas.microsoft.com/office/powerpoint/2010/main" val="323896890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IN" dirty="0">
                <a:hlinkClick r:id="rId2"/>
              </a:rPr>
              <a:t>http://mathforcollege.com/ma/ppts/index.html</a:t>
            </a:r>
          </a:p>
          <a:p>
            <a:r>
              <a:rPr lang="en-IN" dirty="0" smtClean="0">
                <a:hlinkClick r:id="rId2"/>
              </a:rPr>
              <a:t>https</a:t>
            </a:r>
            <a:r>
              <a:rPr lang="en-IN" dirty="0">
                <a:hlinkClick r:id="rId2"/>
              </a:rPr>
              <a:t>://tinyurl.com/4dfajf5d</a:t>
            </a:r>
          </a:p>
          <a:p>
            <a:r>
              <a:rPr lang="en-IN" dirty="0" smtClean="0">
                <a:hlinkClick r:id="rId2"/>
              </a:rPr>
              <a:t>https</a:t>
            </a:r>
            <a:r>
              <a:rPr lang="en-IN" dirty="0">
                <a:hlinkClick r:id="rId2"/>
              </a:rPr>
              <a:t>://</a:t>
            </a:r>
            <a:r>
              <a:rPr lang="en-IN" dirty="0" smtClean="0">
                <a:hlinkClick r:id="rId2"/>
              </a:rPr>
              <a:t>tinyurl.com/3v4t6ya8</a:t>
            </a:r>
            <a:endParaRPr lang="en-IN" dirty="0" smtClean="0"/>
          </a:p>
          <a:p>
            <a:r>
              <a:rPr lang="en-IN" dirty="0">
                <a:hlinkClick r:id="rId3"/>
              </a:rPr>
              <a:t>https://pages.cs.wisc.edu/~</a:t>
            </a:r>
            <a:r>
              <a:rPr lang="en-IN" dirty="0" smtClean="0">
                <a:hlinkClick r:id="rId3"/>
              </a:rPr>
              <a:t>cs310-1/modules/Numeric%20Computation/Linear%20Systems/Naive%20Gaussian%20elimination/TopicDiscussion.html</a:t>
            </a:r>
            <a:endParaRPr lang="en-IN" dirty="0" smtClean="0"/>
          </a:p>
          <a:p>
            <a:endParaRPr lang="en-IN" dirty="0" smtClean="0"/>
          </a:p>
          <a:p>
            <a:endParaRPr lang="en-IN" dirty="0"/>
          </a:p>
          <a:p>
            <a:endParaRPr lang="en-US" dirty="0"/>
          </a:p>
        </p:txBody>
      </p:sp>
    </p:spTree>
    <p:extLst>
      <p:ext uri="{BB962C8B-B14F-4D97-AF65-F5344CB8AC3E}">
        <p14:creationId xmlns:p14="http://schemas.microsoft.com/office/powerpoint/2010/main" val="2145016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Tridiagonal</a:t>
            </a:r>
            <a:r>
              <a:rPr lang="en-US" dirty="0" smtClean="0"/>
              <a:t> Matrix</a:t>
            </a:r>
            <a:endParaRPr lang="en-US" dirty="0"/>
          </a:p>
        </p:txBody>
      </p:sp>
      <p:sp>
        <p:nvSpPr>
          <p:cNvPr id="120833" name="Rectangle 1"/>
          <p:cNvSpPr>
            <a:spLocks noChangeArrowheads="1"/>
          </p:cNvSpPr>
          <p:nvPr/>
        </p:nvSpPr>
        <p:spPr bwMode="auto">
          <a:xfrm>
            <a:off x="914400" y="1758144"/>
            <a:ext cx="10160000" cy="8735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lnSpc>
                <a:spcPct val="150000"/>
              </a:lnSpc>
              <a:spcBef>
                <a:spcPct val="0"/>
              </a:spcBef>
              <a:spcAft>
                <a:spcPct val="0"/>
              </a:spcAft>
            </a:pPr>
            <a:r>
              <a:rPr lang="en-US" dirty="0">
                <a:latin typeface="Times New Roman" panose="02020603050405020304" pitchFamily="18" charset="0"/>
                <a:cs typeface="Times New Roman" panose="02020603050405020304" pitchFamily="18" charset="0"/>
              </a:rPr>
              <a:t>Tridiagonal matrices are the matrices which are having non-zero elements on the diagonal, super diagonal and </a:t>
            </a:r>
            <a:r>
              <a:rPr lang="en-US" dirty="0" err="1">
                <a:latin typeface="Times New Roman" panose="02020603050405020304" pitchFamily="18" charset="0"/>
                <a:cs typeface="Times New Roman" panose="02020603050405020304" pitchFamily="18" charset="0"/>
              </a:rPr>
              <a:t>subdiagonal</a:t>
            </a:r>
            <a:r>
              <a:rPr lang="en-US" dirty="0">
                <a:latin typeface="Times New Roman" panose="02020603050405020304" pitchFamily="18" charset="0"/>
                <a:cs typeface="Times New Roman" panose="02020603050405020304" pitchFamily="18" charset="0"/>
              </a:rPr>
              <a:t>.  All the rest of the elements are zeros.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20835" name="Rectangle 3"/>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914400" y="3276600"/>
            <a:ext cx="9448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An example of a </a:t>
            </a:r>
            <a:r>
              <a:rPr lang="en-US" dirty="0" err="1" smtClean="0">
                <a:latin typeface="Times New Roman" pitchFamily="18" charset="0"/>
                <a:cs typeface="Times New Roman" pitchFamily="18" charset="0"/>
              </a:rPr>
              <a:t>tridiagonal</a:t>
            </a:r>
            <a:r>
              <a:rPr lang="en-US" dirty="0" smtClean="0">
                <a:latin typeface="Times New Roman" pitchFamily="18" charset="0"/>
                <a:cs typeface="Times New Roman" pitchFamily="18" charset="0"/>
              </a:rPr>
              <a:t> matrix is,</a:t>
            </a:r>
            <a:endParaRPr lang="en-US" dirty="0">
              <a:latin typeface="Times New Roman" pitchFamily="18" charset="0"/>
              <a:cs typeface="Times New Roman" pitchFamily="18" charset="0"/>
            </a:endParaRPr>
          </a:p>
        </p:txBody>
      </p:sp>
      <p:pic>
        <p:nvPicPr>
          <p:cNvPr id="163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758" y="3924916"/>
            <a:ext cx="2775850" cy="202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502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Non-square Matrix</a:t>
            </a:r>
            <a:endParaRPr lang="en-US" dirty="0"/>
          </a:p>
        </p:txBody>
      </p:sp>
      <p:sp>
        <p:nvSpPr>
          <p:cNvPr id="4" name="Rectangle 3"/>
          <p:cNvSpPr/>
          <p:nvPr/>
        </p:nvSpPr>
        <p:spPr>
          <a:xfrm>
            <a:off x="812800" y="1828800"/>
            <a:ext cx="6096000" cy="369332"/>
          </a:xfrm>
          <a:prstGeom prst="rect">
            <a:avLst/>
          </a:prstGeom>
        </p:spPr>
        <p:txBody>
          <a:bodyPr>
            <a:spAutoFit/>
          </a:bodyPr>
          <a:lstStyle/>
          <a:p>
            <a:r>
              <a:rPr lang="en-US" dirty="0" smtClean="0">
                <a:latin typeface="Times New Roman" pitchFamily="18" charset="0"/>
                <a:cs typeface="Times New Roman" pitchFamily="18" charset="0"/>
              </a:rPr>
              <a:t>Do non-square matrices have diagonal entries?</a:t>
            </a:r>
            <a:endParaRPr lang="en-US" dirty="0">
              <a:latin typeface="Times New Roman" pitchFamily="18" charset="0"/>
              <a:cs typeface="Times New Roman" pitchFamily="18" charset="0"/>
            </a:endParaRPr>
          </a:p>
        </p:txBody>
      </p:sp>
      <p:sp>
        <p:nvSpPr>
          <p:cNvPr id="6" name="TextBox 5"/>
          <p:cNvSpPr txBox="1"/>
          <p:nvPr/>
        </p:nvSpPr>
        <p:spPr>
          <a:xfrm>
            <a:off x="812800" y="2590801"/>
            <a:ext cx="10464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Yes, for a </a:t>
            </a:r>
            <a:r>
              <a:rPr lang="en-US" i="1" dirty="0" err="1" smtClean="0">
                <a:latin typeface="Times New Roman" pitchFamily="18" charset="0"/>
                <a:cs typeface="Times New Roman" pitchFamily="18" charset="0"/>
              </a:rPr>
              <a:t>m×n</a:t>
            </a:r>
            <a:r>
              <a:rPr lang="en-US" dirty="0" smtClean="0">
                <a:latin typeface="Times New Roman" pitchFamily="18" charset="0"/>
                <a:cs typeface="Times New Roman" pitchFamily="18" charset="0"/>
              </a:rPr>
              <a:t> matrix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the diagonal entries are                                      where </a:t>
            </a:r>
            <a:r>
              <a:rPr lang="en-US" i="1" dirty="0" smtClean="0">
                <a:latin typeface="Times New Roman" pitchFamily="18" charset="0"/>
                <a:cs typeface="Times New Roman" pitchFamily="18" charset="0"/>
              </a:rPr>
              <a:t>k</a:t>
            </a:r>
            <a:r>
              <a:rPr lang="en-US" dirty="0" smtClean="0">
                <a:latin typeface="Times New Roman" pitchFamily="18" charset="0"/>
                <a:cs typeface="Times New Roman" pitchFamily="18" charset="0"/>
              </a:rPr>
              <a:t>=min{</a:t>
            </a:r>
            <a:r>
              <a:rPr lang="en-US" i="1" dirty="0" err="1" smtClean="0">
                <a:latin typeface="Times New Roman" pitchFamily="18" charset="0"/>
                <a:cs typeface="Times New Roman" pitchFamily="18" charset="0"/>
              </a:rPr>
              <a:t>m,n</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21859" name="Rectangle 3"/>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1858" name="Object 2"/>
          <p:cNvGraphicFramePr>
            <a:graphicFrameLocks noChangeAspect="1"/>
          </p:cNvGraphicFramePr>
          <p:nvPr>
            <p:extLst>
              <p:ext uri="{D42A27DB-BD31-4B8C-83A1-F6EECF244321}">
                <p14:modId xmlns:p14="http://schemas.microsoft.com/office/powerpoint/2010/main" val="3189471347"/>
              </p:ext>
            </p:extLst>
          </p:nvPr>
        </p:nvGraphicFramePr>
        <p:xfrm>
          <a:off x="5698698" y="2639395"/>
          <a:ext cx="1930400" cy="272143"/>
        </p:xfrm>
        <a:graphic>
          <a:graphicData uri="http://schemas.openxmlformats.org/presentationml/2006/ole">
            <mc:AlternateContent xmlns:mc="http://schemas.openxmlformats.org/markup-compatibility/2006">
              <mc:Choice xmlns:v="urn:schemas-microsoft-com:vml" Requires="v">
                <p:oleObj spid="_x0000_s17615" name="Equation" r:id="rId3" imgW="1269449" imgH="241195" progId="Equation.3">
                  <p:embed/>
                </p:oleObj>
              </mc:Choice>
              <mc:Fallback>
                <p:oleObj name="Equation" r:id="rId3" imgW="1269449"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8698" y="2639395"/>
                        <a:ext cx="1930400" cy="2721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914401" y="3106003"/>
            <a:ext cx="3140603" cy="369332"/>
          </a:xfrm>
          <a:prstGeom prst="rect">
            <a:avLst/>
          </a:prstGeom>
        </p:spPr>
        <p:txBody>
          <a:bodyPr wrap="none">
            <a:spAutoFit/>
          </a:bodyPr>
          <a:lstStyle/>
          <a:p>
            <a:r>
              <a:rPr lang="en-US" dirty="0" smtClean="0">
                <a:latin typeface="Times New Roman" pitchFamily="18" charset="0"/>
                <a:cs typeface="Times New Roman" pitchFamily="18" charset="0"/>
              </a:rPr>
              <a:t>What are the diagonal entries of</a:t>
            </a:r>
            <a:endParaRPr lang="en-US" dirty="0">
              <a:latin typeface="Times New Roman" pitchFamily="18" charset="0"/>
              <a:cs typeface="Times New Roman" pitchFamily="18" charset="0"/>
            </a:endParaRPr>
          </a:p>
        </p:txBody>
      </p:sp>
      <p:graphicFrame>
        <p:nvGraphicFramePr>
          <p:cNvPr id="8" name="Object 1"/>
          <p:cNvGraphicFramePr>
            <a:graphicFrameLocks noChangeAspect="1"/>
          </p:cNvGraphicFramePr>
          <p:nvPr>
            <p:extLst>
              <p:ext uri="{D42A27DB-BD31-4B8C-83A1-F6EECF244321}">
                <p14:modId xmlns:p14="http://schemas.microsoft.com/office/powerpoint/2010/main" val="3710107957"/>
              </p:ext>
            </p:extLst>
          </p:nvPr>
        </p:nvGraphicFramePr>
        <p:xfrm>
          <a:off x="3352800" y="3791804"/>
          <a:ext cx="2438400" cy="1581665"/>
        </p:xfrm>
        <a:graphic>
          <a:graphicData uri="http://schemas.openxmlformats.org/presentationml/2006/ole">
            <mc:AlternateContent xmlns:mc="http://schemas.openxmlformats.org/markup-compatibility/2006">
              <mc:Choice xmlns:v="urn:schemas-microsoft-com:vml" Requires="v">
                <p:oleObj spid="_x0000_s17616" name="Equation" r:id="rId5" imgW="1054100" imgH="914400" progId="Equation.3">
                  <p:embed/>
                </p:oleObj>
              </mc:Choice>
              <mc:Fallback>
                <p:oleObj name="Equation" r:id="rId5" imgW="10541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791804"/>
                        <a:ext cx="2438400" cy="15816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nvSpPr>
        <p:spPr>
          <a:xfrm>
            <a:off x="957335" y="5925403"/>
            <a:ext cx="3390672" cy="369332"/>
          </a:xfrm>
          <a:prstGeom prst="rect">
            <a:avLst/>
          </a:prstGeom>
        </p:spPr>
        <p:txBody>
          <a:bodyPr wrap="none">
            <a:spAutoFit/>
          </a:bodyPr>
          <a:lstStyle/>
          <a:p>
            <a:r>
              <a:rPr lang="en-US" dirty="0" smtClean="0">
                <a:latin typeface="Times New Roman" pitchFamily="18" charset="0"/>
                <a:cs typeface="Times New Roman" pitchFamily="18" charset="0"/>
              </a:rPr>
              <a:t>The diagonal elements of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are   </a:t>
            </a:r>
            <a:endParaRPr lang="en-US" dirty="0">
              <a:latin typeface="Times New Roman" pitchFamily="18" charset="0"/>
              <a:cs typeface="Times New Roman" pitchFamily="18"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309228121"/>
              </p:ext>
            </p:extLst>
          </p:nvPr>
        </p:nvGraphicFramePr>
        <p:xfrm>
          <a:off x="5181600" y="6001603"/>
          <a:ext cx="2438400" cy="292100"/>
        </p:xfrm>
        <a:graphic>
          <a:graphicData uri="http://schemas.openxmlformats.org/presentationml/2006/ole">
            <mc:AlternateContent xmlns:mc="http://schemas.openxmlformats.org/markup-compatibility/2006">
              <mc:Choice xmlns:v="urn:schemas-microsoft-com:vml" Requires="v">
                <p:oleObj spid="_x0000_s17617" name="Equation" r:id="rId7" imgW="1371600" imgH="215900" progId="Equation.3">
                  <p:embed/>
                </p:oleObj>
              </mc:Choice>
              <mc:Fallback>
                <p:oleObj name="Equation" r:id="rId7" imgW="1371600" imgH="215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6001603"/>
                        <a:ext cx="24384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0465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Diagonally Dominant Matrix</a:t>
            </a:r>
            <a:endParaRPr lang="en-US" dirty="0"/>
          </a:p>
        </p:txBody>
      </p:sp>
      <p:sp>
        <p:nvSpPr>
          <p:cNvPr id="4" name="TextBox 3"/>
          <p:cNvSpPr txBox="1"/>
          <p:nvPr/>
        </p:nvSpPr>
        <p:spPr>
          <a:xfrm>
            <a:off x="914400" y="1905000"/>
            <a:ext cx="7924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 </a:t>
            </a:r>
            <a:r>
              <a:rPr lang="en-US" i="1" dirty="0" err="1" smtClean="0">
                <a:latin typeface="Times New Roman" pitchFamily="18" charset="0"/>
                <a:cs typeface="Times New Roman" pitchFamily="18" charset="0"/>
              </a:rPr>
              <a:t>n×n</a:t>
            </a:r>
            <a:r>
              <a:rPr lang="en-US" dirty="0" smtClean="0">
                <a:latin typeface="Times New Roman" pitchFamily="18" charset="0"/>
                <a:cs typeface="Times New Roman" pitchFamily="18" charset="0"/>
              </a:rPr>
              <a:t> square matrix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is a diagonally dominant matrix if</a:t>
            </a:r>
            <a:endParaRPr lang="en-US" dirty="0">
              <a:latin typeface="Times New Roman" pitchFamily="18" charset="0"/>
              <a:cs typeface="Times New Roman" pitchFamily="18" charset="0"/>
            </a:endParaRPr>
          </a:p>
        </p:txBody>
      </p:sp>
      <p:sp>
        <p:nvSpPr>
          <p:cNvPr id="12390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3905" name="Object 1"/>
          <p:cNvGraphicFramePr>
            <a:graphicFrameLocks noChangeAspect="1"/>
          </p:cNvGraphicFramePr>
          <p:nvPr/>
        </p:nvGraphicFramePr>
        <p:xfrm>
          <a:off x="2336799" y="2438400"/>
          <a:ext cx="1427748" cy="685800"/>
        </p:xfrm>
        <a:graphic>
          <a:graphicData uri="http://schemas.openxmlformats.org/presentationml/2006/ole">
            <mc:AlternateContent xmlns:mc="http://schemas.openxmlformats.org/markup-compatibility/2006">
              <mc:Choice xmlns:v="urn:schemas-microsoft-com:vml" Requires="v">
                <p:oleObj spid="_x0000_s19662" name="Equation" r:id="rId3" imgW="850531" imgH="545863" progId="Equation.3">
                  <p:embed/>
                </p:oleObj>
              </mc:Choice>
              <mc:Fallback>
                <p:oleObj name="Equation" r:id="rId3" imgW="850531" imgH="54586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799" y="2438400"/>
                        <a:ext cx="142774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08" name="Rectangle 4"/>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3907" name="Object 3"/>
          <p:cNvGraphicFramePr>
            <a:graphicFrameLocks noChangeAspect="1"/>
          </p:cNvGraphicFramePr>
          <p:nvPr/>
        </p:nvGraphicFramePr>
        <p:xfrm>
          <a:off x="4833258" y="2590800"/>
          <a:ext cx="1567543" cy="304800"/>
        </p:xfrm>
        <a:graphic>
          <a:graphicData uri="http://schemas.openxmlformats.org/presentationml/2006/ole">
            <mc:AlternateContent xmlns:mc="http://schemas.openxmlformats.org/markup-compatibility/2006">
              <mc:Choice xmlns:v="urn:schemas-microsoft-com:vml" Requires="v">
                <p:oleObj spid="_x0000_s19663" name="Equation" r:id="rId5" imgW="774364" imgH="203112" progId="Equation.3">
                  <p:embed/>
                </p:oleObj>
              </mc:Choice>
              <mc:Fallback>
                <p:oleObj name="Equation" r:id="rId5" imgW="774364"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3258" y="2590800"/>
                        <a:ext cx="156754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3860800" y="2526268"/>
            <a:ext cx="1422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for all</a:t>
            </a:r>
            <a:endParaRPr lang="en-US" dirty="0">
              <a:latin typeface="Times New Roman" pitchFamily="18" charset="0"/>
              <a:cs typeface="Times New Roman" pitchFamily="18" charset="0"/>
            </a:endParaRPr>
          </a:p>
        </p:txBody>
      </p:sp>
      <p:sp>
        <p:nvSpPr>
          <p:cNvPr id="10" name="TextBox 9"/>
          <p:cNvSpPr txBox="1"/>
          <p:nvPr/>
        </p:nvSpPr>
        <p:spPr>
          <a:xfrm>
            <a:off x="6400800" y="2526268"/>
            <a:ext cx="1422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and</a:t>
            </a:r>
            <a:endParaRPr lang="en-US" dirty="0">
              <a:latin typeface="Times New Roman" pitchFamily="18" charset="0"/>
              <a:cs typeface="Times New Roman" pitchFamily="18" charset="0"/>
            </a:endParaRPr>
          </a:p>
        </p:txBody>
      </p:sp>
      <p:sp>
        <p:nvSpPr>
          <p:cNvPr id="123910" name="Rectangle 6"/>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3909" name="Object 5"/>
          <p:cNvGraphicFramePr>
            <a:graphicFrameLocks noChangeAspect="1"/>
          </p:cNvGraphicFramePr>
          <p:nvPr/>
        </p:nvGraphicFramePr>
        <p:xfrm>
          <a:off x="2336800" y="3252952"/>
          <a:ext cx="1422400" cy="698938"/>
        </p:xfrm>
        <a:graphic>
          <a:graphicData uri="http://schemas.openxmlformats.org/presentationml/2006/ole">
            <mc:AlternateContent xmlns:mc="http://schemas.openxmlformats.org/markup-compatibility/2006">
              <mc:Choice xmlns:v="urn:schemas-microsoft-com:vml" Requires="v">
                <p:oleObj spid="_x0000_s19664" name="Equation" r:id="rId7" imgW="825142" imgH="545863" progId="Equation.3">
                  <p:embed/>
                </p:oleObj>
              </mc:Choice>
              <mc:Fallback>
                <p:oleObj name="Equation" r:id="rId7" imgW="825142" imgH="54586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6800" y="3252952"/>
                        <a:ext cx="1422400" cy="69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3860801" y="3352800"/>
            <a:ext cx="1787669" cy="369332"/>
          </a:xfrm>
          <a:prstGeom prst="rect">
            <a:avLst/>
          </a:prstGeom>
        </p:spPr>
        <p:txBody>
          <a:bodyPr wrap="none">
            <a:spAutoFit/>
          </a:bodyPr>
          <a:lstStyle/>
          <a:p>
            <a:r>
              <a:rPr lang="en-US" dirty="0" smtClean="0">
                <a:latin typeface="Times New Roman" pitchFamily="18" charset="0"/>
                <a:cs typeface="Times New Roman" pitchFamily="18" charset="0"/>
              </a:rPr>
              <a:t>for at least one </a:t>
            </a:r>
            <a:r>
              <a:rPr lang="en-US" i="1" dirty="0" err="1" smtClean="0">
                <a:latin typeface="Times New Roman" pitchFamily="18" charset="0"/>
                <a:cs typeface="Times New Roman" pitchFamily="18" charset="0"/>
              </a:rPr>
              <a:t>i</a:t>
            </a:r>
            <a:r>
              <a:rPr lang="en-US" i="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23911" name="Rectangle 7"/>
          <p:cNvSpPr>
            <a:spLocks noChangeArrowheads="1"/>
          </p:cNvSpPr>
          <p:nvPr/>
        </p:nvSpPr>
        <p:spPr bwMode="auto">
          <a:xfrm>
            <a:off x="812800" y="4405699"/>
            <a:ext cx="107696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that is, for each row, the absolute value of the diagonal element is greater than or equal to the sum of the absolute values of the rest of the elements of that row, and that the inequality is strictly greater than for at least one row.  Diagonally dominant matrices are important in ensuring convergence in iterative schemes of solving simultaneous linear equations.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9022297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Diagonally Dominant Matrix</a:t>
            </a:r>
          </a:p>
        </p:txBody>
      </p:sp>
      <p:sp>
        <p:nvSpPr>
          <p:cNvPr id="4" name="Rectangle 3"/>
          <p:cNvSpPr/>
          <p:nvPr/>
        </p:nvSpPr>
        <p:spPr>
          <a:xfrm>
            <a:off x="1117600" y="1905001"/>
            <a:ext cx="9753600" cy="369332"/>
          </a:xfrm>
          <a:prstGeom prst="rect">
            <a:avLst/>
          </a:prstGeom>
        </p:spPr>
        <p:txBody>
          <a:bodyPr wrap="square">
            <a:spAutoFit/>
          </a:bodyPr>
          <a:lstStyle/>
          <a:p>
            <a:r>
              <a:rPr lang="en-US" dirty="0" smtClean="0">
                <a:latin typeface="Times New Roman" pitchFamily="18" charset="0"/>
                <a:cs typeface="Times New Roman" pitchFamily="18" charset="0"/>
              </a:rPr>
              <a:t>Example:</a:t>
            </a:r>
            <a:endParaRPr lang="en-US" dirty="0">
              <a:latin typeface="Times New Roman" pitchFamily="18" charset="0"/>
              <a:cs typeface="Times New Roman" pitchFamily="18" charset="0"/>
            </a:endParaRPr>
          </a:p>
        </p:txBody>
      </p:sp>
      <p:sp>
        <p:nvSpPr>
          <p:cNvPr id="124930"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4929" name="Object 1"/>
          <p:cNvGraphicFramePr>
            <a:graphicFrameLocks noChangeAspect="1"/>
          </p:cNvGraphicFramePr>
          <p:nvPr>
            <p:extLst>
              <p:ext uri="{D42A27DB-BD31-4B8C-83A1-F6EECF244321}">
                <p14:modId xmlns:p14="http://schemas.microsoft.com/office/powerpoint/2010/main" val="464710634"/>
              </p:ext>
            </p:extLst>
          </p:nvPr>
        </p:nvGraphicFramePr>
        <p:xfrm>
          <a:off x="3251200" y="2604448"/>
          <a:ext cx="2465493" cy="990600"/>
        </p:xfrm>
        <a:graphic>
          <a:graphicData uri="http://schemas.openxmlformats.org/presentationml/2006/ole">
            <mc:AlternateContent xmlns:mc="http://schemas.openxmlformats.org/markup-compatibility/2006">
              <mc:Choice xmlns:v="urn:schemas-microsoft-com:vml" Requires="v">
                <p:oleObj spid="_x0000_s20758" name="Equation" r:id="rId3" imgW="1333500" imgH="711200" progId="Equation.3">
                  <p:embed/>
                </p:oleObj>
              </mc:Choice>
              <mc:Fallback>
                <p:oleObj name="Equation" r:id="rId3" imgW="13335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2604448"/>
                        <a:ext cx="246549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1117600" y="3733800"/>
            <a:ext cx="3371436" cy="369332"/>
          </a:xfrm>
          <a:prstGeom prst="rect">
            <a:avLst/>
          </a:prstGeom>
        </p:spPr>
        <p:txBody>
          <a:bodyPr wrap="none">
            <a:spAutoFit/>
          </a:bodyPr>
          <a:lstStyle/>
          <a:p>
            <a:r>
              <a:rPr lang="en-US" dirty="0" smtClean="0">
                <a:latin typeface="Times New Roman" pitchFamily="18" charset="0"/>
                <a:cs typeface="Times New Roman" pitchFamily="18" charset="0"/>
              </a:rPr>
              <a:t>is a diagonally dominant matrix as</a:t>
            </a:r>
            <a:endParaRPr lang="en-US" dirty="0">
              <a:latin typeface="Times New Roman" pitchFamily="18" charset="0"/>
              <a:cs typeface="Times New Roman" pitchFamily="18" charset="0"/>
            </a:endParaRPr>
          </a:p>
        </p:txBody>
      </p:sp>
      <p:sp>
        <p:nvSpPr>
          <p:cNvPr id="124932" name="Rectangle 4"/>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4931" name="Object 3"/>
          <p:cNvGraphicFramePr>
            <a:graphicFrameLocks noChangeAspect="1"/>
          </p:cNvGraphicFramePr>
          <p:nvPr/>
        </p:nvGraphicFramePr>
        <p:xfrm>
          <a:off x="1828800" y="4343400"/>
          <a:ext cx="4910667" cy="381000"/>
        </p:xfrm>
        <a:graphic>
          <a:graphicData uri="http://schemas.openxmlformats.org/presentationml/2006/ole">
            <mc:AlternateContent xmlns:mc="http://schemas.openxmlformats.org/markup-compatibility/2006">
              <mc:Choice xmlns:v="urn:schemas-microsoft-com:vml" Requires="v">
                <p:oleObj spid="_x0000_s20759" name="Equation" r:id="rId5" imgW="2489200" imgH="254000" progId="Equation.3">
                  <p:embed/>
                </p:oleObj>
              </mc:Choice>
              <mc:Fallback>
                <p:oleObj name="Equation" r:id="rId5" imgW="2489200"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343400"/>
                        <a:ext cx="4910667"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34" name="Rectangle 6"/>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4933" name="Object 5"/>
          <p:cNvGraphicFramePr>
            <a:graphicFrameLocks noChangeAspect="1"/>
          </p:cNvGraphicFramePr>
          <p:nvPr/>
        </p:nvGraphicFramePr>
        <p:xfrm>
          <a:off x="1828801" y="4800600"/>
          <a:ext cx="5098815" cy="381000"/>
        </p:xfrm>
        <a:graphic>
          <a:graphicData uri="http://schemas.openxmlformats.org/presentationml/2006/ole">
            <mc:AlternateContent xmlns:mc="http://schemas.openxmlformats.org/markup-compatibility/2006">
              <mc:Choice xmlns:v="urn:schemas-microsoft-com:vml" Requires="v">
                <p:oleObj spid="_x0000_s20760" name="Equation" r:id="rId7" imgW="2578100" imgH="254000" progId="Equation.3">
                  <p:embed/>
                </p:oleObj>
              </mc:Choice>
              <mc:Fallback>
                <p:oleObj name="Equation" r:id="rId7" imgW="2578100" imgH="254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1" y="4800600"/>
                        <a:ext cx="509881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36" name="Rectangle 8"/>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4935" name="Object 7"/>
          <p:cNvGraphicFramePr>
            <a:graphicFrameLocks noChangeAspect="1"/>
          </p:cNvGraphicFramePr>
          <p:nvPr/>
        </p:nvGraphicFramePr>
        <p:xfrm>
          <a:off x="1828800" y="5257800"/>
          <a:ext cx="5080001" cy="421598"/>
        </p:xfrm>
        <a:graphic>
          <a:graphicData uri="http://schemas.openxmlformats.org/presentationml/2006/ole">
            <mc:AlternateContent xmlns:mc="http://schemas.openxmlformats.org/markup-compatibility/2006">
              <mc:Choice xmlns:v="urn:schemas-microsoft-com:vml" Requires="v">
                <p:oleObj spid="_x0000_s20761" name="Equation" r:id="rId9" imgW="2324100" imgH="254000" progId="Equation.3">
                  <p:embed/>
                </p:oleObj>
              </mc:Choice>
              <mc:Fallback>
                <p:oleObj name="Equation" r:id="rId9" imgW="2324100" imgH="254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5257800"/>
                        <a:ext cx="5080001" cy="4215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37" name="Rectangle 9"/>
          <p:cNvSpPr>
            <a:spLocks noChangeArrowheads="1"/>
          </p:cNvSpPr>
          <p:nvPr/>
        </p:nvSpPr>
        <p:spPr bwMode="auto">
          <a:xfrm>
            <a:off x="1117600" y="5867401"/>
            <a:ext cx="954372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and for at least one row, that is Rows 1 and 3 in this case, the inequality is a strictly greater than inequality.</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104558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Diagonally Dominant Matrix</a:t>
            </a:r>
          </a:p>
        </p:txBody>
      </p:sp>
      <p:sp>
        <p:nvSpPr>
          <p:cNvPr id="125954"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5953" name="Object 1"/>
          <p:cNvGraphicFramePr>
            <a:graphicFrameLocks noChangeAspect="1"/>
          </p:cNvGraphicFramePr>
          <p:nvPr/>
        </p:nvGraphicFramePr>
        <p:xfrm>
          <a:off x="1576681" y="1981200"/>
          <a:ext cx="3576320" cy="1219200"/>
        </p:xfrm>
        <a:graphic>
          <a:graphicData uri="http://schemas.openxmlformats.org/presentationml/2006/ole">
            <mc:AlternateContent xmlns:mc="http://schemas.openxmlformats.org/markup-compatibility/2006">
              <mc:Choice xmlns:v="urn:schemas-microsoft-com:vml" Requires="v">
                <p:oleObj spid="_x0000_s21778" name="Equation" r:id="rId3" imgW="1574800" imgH="711200" progId="Equation.3">
                  <p:embed/>
                </p:oleObj>
              </mc:Choice>
              <mc:Fallback>
                <p:oleObj name="Equation" r:id="rId3" imgW="15748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681" y="1981200"/>
                        <a:ext cx="357632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1450233" y="3505200"/>
            <a:ext cx="3371436" cy="369332"/>
          </a:xfrm>
          <a:prstGeom prst="rect">
            <a:avLst/>
          </a:prstGeom>
        </p:spPr>
        <p:txBody>
          <a:bodyPr wrap="none">
            <a:spAutoFit/>
          </a:bodyPr>
          <a:lstStyle/>
          <a:p>
            <a:r>
              <a:rPr lang="en-US" dirty="0" smtClean="0">
                <a:latin typeface="Times New Roman" pitchFamily="18" charset="0"/>
                <a:cs typeface="Times New Roman" pitchFamily="18" charset="0"/>
              </a:rPr>
              <a:t>is a diagonally dominant matrix as</a:t>
            </a:r>
            <a:endParaRPr lang="en-US" dirty="0">
              <a:latin typeface="Times New Roman" pitchFamily="18" charset="0"/>
              <a:cs typeface="Times New Roman" pitchFamily="18" charset="0"/>
            </a:endParaRPr>
          </a:p>
        </p:txBody>
      </p:sp>
      <p:sp>
        <p:nvSpPr>
          <p:cNvPr id="125956" name="Rectangle 4"/>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5955" name="Object 3"/>
          <p:cNvGraphicFramePr>
            <a:graphicFrameLocks noChangeAspect="1"/>
          </p:cNvGraphicFramePr>
          <p:nvPr/>
        </p:nvGraphicFramePr>
        <p:xfrm>
          <a:off x="1576682" y="4191000"/>
          <a:ext cx="5061185" cy="381000"/>
        </p:xfrm>
        <a:graphic>
          <a:graphicData uri="http://schemas.openxmlformats.org/presentationml/2006/ole">
            <mc:AlternateContent xmlns:mc="http://schemas.openxmlformats.org/markup-compatibility/2006">
              <mc:Choice xmlns:v="urn:schemas-microsoft-com:vml" Requires="v">
                <p:oleObj spid="_x0000_s21779" name="Equation" r:id="rId5" imgW="2565400" imgH="254000" progId="Equation.3">
                  <p:embed/>
                </p:oleObj>
              </mc:Choice>
              <mc:Fallback>
                <p:oleObj name="Equation" r:id="rId5" imgW="2565400"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6682" y="4191000"/>
                        <a:ext cx="506118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58" name="Rectangle 6"/>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5957" name="Object 5"/>
          <p:cNvGraphicFramePr>
            <a:graphicFrameLocks noChangeAspect="1"/>
          </p:cNvGraphicFramePr>
          <p:nvPr/>
        </p:nvGraphicFramePr>
        <p:xfrm>
          <a:off x="1576681" y="4619625"/>
          <a:ext cx="4816592" cy="381000"/>
        </p:xfrm>
        <a:graphic>
          <a:graphicData uri="http://schemas.openxmlformats.org/presentationml/2006/ole">
            <mc:AlternateContent xmlns:mc="http://schemas.openxmlformats.org/markup-compatibility/2006">
              <mc:Choice xmlns:v="urn:schemas-microsoft-com:vml" Requires="v">
                <p:oleObj spid="_x0000_s21780" name="Equation" r:id="rId7" imgW="2438400" imgH="254000" progId="Equation.3">
                  <p:embed/>
                </p:oleObj>
              </mc:Choice>
              <mc:Fallback>
                <p:oleObj name="Equation" r:id="rId7" imgW="2438400" imgH="254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6681" y="4619625"/>
                        <a:ext cx="481659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60" name="Rectangle 8"/>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5959" name="Object 7"/>
          <p:cNvGraphicFramePr>
            <a:graphicFrameLocks noChangeAspect="1"/>
          </p:cNvGraphicFramePr>
          <p:nvPr/>
        </p:nvGraphicFramePr>
        <p:xfrm>
          <a:off x="1576682" y="5029200"/>
          <a:ext cx="5738519" cy="381000"/>
        </p:xfrm>
        <a:graphic>
          <a:graphicData uri="http://schemas.openxmlformats.org/presentationml/2006/ole">
            <mc:AlternateContent xmlns:mc="http://schemas.openxmlformats.org/markup-compatibility/2006">
              <mc:Choice xmlns:v="urn:schemas-microsoft-com:vml" Requires="v">
                <p:oleObj spid="_x0000_s21781" name="Equation" r:id="rId9" imgW="2908300" imgH="254000" progId="Equation.3">
                  <p:embed/>
                </p:oleObj>
              </mc:Choice>
              <mc:Fallback>
                <p:oleObj name="Equation" r:id="rId9" imgW="2908300" imgH="254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6682" y="5029200"/>
                        <a:ext cx="5738519"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914400" y="5791201"/>
            <a:ext cx="9652000" cy="646331"/>
          </a:xfrm>
          <a:prstGeom prst="rect">
            <a:avLst/>
          </a:prstGeom>
        </p:spPr>
        <p:txBody>
          <a:bodyPr wrap="square">
            <a:spAutoFit/>
          </a:bodyPr>
          <a:lstStyle/>
          <a:p>
            <a:r>
              <a:rPr lang="en-US" dirty="0" smtClean="0">
                <a:latin typeface="Times New Roman" pitchFamily="18" charset="0"/>
                <a:cs typeface="Times New Roman" pitchFamily="18" charset="0"/>
              </a:rPr>
              <a:t>The inequalities are satisfied for all rows and it is satisfied strictly greater than for at least one row (in this case it is Row 3).</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29521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ECCC11-F079-C637-89E0-BED3AE18BA91}"/>
              </a:ext>
            </a:extLst>
          </p:cNvPr>
          <p:cNvSpPr>
            <a:spLocks noGrp="1"/>
          </p:cNvSpPr>
          <p:nvPr>
            <p:ph type="title"/>
          </p:nvPr>
        </p:nvSpPr>
        <p:spPr>
          <a:xfrm>
            <a:off x="4965430" y="629268"/>
            <a:ext cx="6586491" cy="1286160"/>
          </a:xfrm>
        </p:spPr>
        <p:txBody>
          <a:bodyPr anchor="b">
            <a:normAutofit/>
          </a:bodyPr>
          <a:lstStyle/>
          <a:p>
            <a:r>
              <a:rPr lang="en-US" dirty="0">
                <a:cs typeface="Calibri Light"/>
              </a:rPr>
              <a:t>Content</a:t>
            </a:r>
          </a:p>
        </p:txBody>
      </p:sp>
      <p:sp>
        <p:nvSpPr>
          <p:cNvPr id="3" name="Content Placeholder 2">
            <a:extLst>
              <a:ext uri="{FF2B5EF4-FFF2-40B4-BE49-F238E27FC236}">
                <a16:creationId xmlns="" xmlns:a16="http://schemas.microsoft.com/office/drawing/2014/main" id="{A0FD32BA-C7E9-582D-AF8C-10DCA22DD55A}"/>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dirty="0">
                <a:ea typeface="+mn-lt"/>
                <a:cs typeface="+mn-lt"/>
              </a:rPr>
              <a:t>Introduction to R Programming Language</a:t>
            </a:r>
          </a:p>
          <a:p>
            <a:r>
              <a:rPr lang="en-US" sz="2000" dirty="0">
                <a:ea typeface="+mn-lt"/>
                <a:cs typeface="+mn-lt"/>
              </a:rPr>
              <a:t>Introduction to the mathematical foundations required for data science. Linear algebra, Matrices, Statistical Inference: Populations and samples, Statistical modeling, Probability distribution, Fitting a model.</a:t>
            </a:r>
            <a:endParaRPr lang="en-US" sz="2000" dirty="0">
              <a:cs typeface="Calibri"/>
            </a:endParaRPr>
          </a:p>
        </p:txBody>
      </p:sp>
      <p:pic>
        <p:nvPicPr>
          <p:cNvPr id="7" name="Picture 4" descr="Complex maths formulae on a blackboard">
            <a:extLst>
              <a:ext uri="{FF2B5EF4-FFF2-40B4-BE49-F238E27FC236}">
                <a16:creationId xmlns="" xmlns:a16="http://schemas.microsoft.com/office/drawing/2014/main" id="{1152D0CF-E794-E95E-9AD1-52C614618A7B}"/>
              </a:ext>
            </a:extLst>
          </p:cNvPr>
          <p:cNvPicPr>
            <a:picLocks noChangeAspect="1"/>
          </p:cNvPicPr>
          <p:nvPr/>
        </p:nvPicPr>
        <p:blipFill rotWithShape="1">
          <a:blip r:embed="rId2"/>
          <a:srcRect l="19227" r="31492" b="-9"/>
          <a:stretch/>
        </p:blipFill>
        <p:spPr>
          <a:xfrm>
            <a:off x="20" y="10"/>
            <a:ext cx="4635571" cy="6857990"/>
          </a:xfrm>
          <a:prstGeom prst="rect">
            <a:avLst/>
          </a:prstGeom>
          <a:effectLst/>
        </p:spPr>
      </p:pic>
      <p:cxnSp>
        <p:nvCxnSpPr>
          <p:cNvPr id="9" name="Straight Connector 8">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3207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Diagonally Dominant Matrix</a:t>
            </a:r>
          </a:p>
        </p:txBody>
      </p:sp>
      <p:sp>
        <p:nvSpPr>
          <p:cNvPr id="126978"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6977" name="Object 1"/>
          <p:cNvGraphicFramePr>
            <a:graphicFrameLocks noChangeAspect="1"/>
          </p:cNvGraphicFramePr>
          <p:nvPr/>
        </p:nvGraphicFramePr>
        <p:xfrm>
          <a:off x="2438400" y="1828800"/>
          <a:ext cx="3440853" cy="1524000"/>
        </p:xfrm>
        <a:graphic>
          <a:graphicData uri="http://schemas.openxmlformats.org/presentationml/2006/ole">
            <mc:AlternateContent xmlns:mc="http://schemas.openxmlformats.org/markup-compatibility/2006">
              <mc:Choice xmlns:v="urn:schemas-microsoft-com:vml" Requires="v">
                <p:oleObj spid="_x0000_s22666" name="Equation" r:id="rId3" imgW="1206500" imgH="711200" progId="Equation.3">
                  <p:embed/>
                </p:oleObj>
              </mc:Choice>
              <mc:Fallback>
                <p:oleObj name="Equation" r:id="rId3" imgW="12065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828800"/>
                        <a:ext cx="3440853"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1117601" y="3669268"/>
            <a:ext cx="2903359" cy="369332"/>
          </a:xfrm>
          <a:prstGeom prst="rect">
            <a:avLst/>
          </a:prstGeom>
        </p:spPr>
        <p:txBody>
          <a:bodyPr wrap="none">
            <a:spAutoFit/>
          </a:bodyPr>
          <a:lstStyle/>
          <a:p>
            <a:r>
              <a:rPr lang="en-US" dirty="0" smtClean="0">
                <a:latin typeface="Times New Roman" pitchFamily="18" charset="0"/>
                <a:cs typeface="Times New Roman" pitchFamily="18" charset="0"/>
              </a:rPr>
              <a:t>is not diagonally dominant as</a:t>
            </a:r>
            <a:endParaRPr lang="en-US" dirty="0">
              <a:latin typeface="Times New Roman" pitchFamily="18" charset="0"/>
              <a:cs typeface="Times New Roman" pitchFamily="18" charset="0"/>
            </a:endParaRPr>
          </a:p>
        </p:txBody>
      </p:sp>
      <p:sp>
        <p:nvSpPr>
          <p:cNvPr id="126980" name="Rectangle 4"/>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6979" name="Object 3"/>
          <p:cNvGraphicFramePr>
            <a:graphicFrameLocks noChangeAspect="1"/>
          </p:cNvGraphicFramePr>
          <p:nvPr/>
        </p:nvGraphicFramePr>
        <p:xfrm>
          <a:off x="1219200" y="4217204"/>
          <a:ext cx="5384800" cy="430997"/>
        </p:xfrm>
        <a:graphic>
          <a:graphicData uri="http://schemas.openxmlformats.org/presentationml/2006/ole">
            <mc:AlternateContent xmlns:mc="http://schemas.openxmlformats.org/markup-compatibility/2006">
              <mc:Choice xmlns:v="urn:schemas-microsoft-com:vml" Requires="v">
                <p:oleObj spid="_x0000_s22667" name="Equation" r:id="rId5" imgW="2413000" imgH="254000" progId="Equation.3">
                  <p:embed/>
                </p:oleObj>
              </mc:Choice>
              <mc:Fallback>
                <p:oleObj name="Equation" r:id="rId5" imgW="2413000"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217204"/>
                        <a:ext cx="5384800" cy="4309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9661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 Matrices</a:t>
            </a:r>
            <a:endParaRPr lang="en-US" dirty="0"/>
          </a:p>
        </p:txBody>
      </p:sp>
      <p:sp>
        <p:nvSpPr>
          <p:cNvPr id="4" name="Rectangle 3"/>
          <p:cNvSpPr/>
          <p:nvPr/>
        </p:nvSpPr>
        <p:spPr>
          <a:xfrm>
            <a:off x="508000" y="1752600"/>
            <a:ext cx="7112000" cy="369332"/>
          </a:xfrm>
          <a:prstGeom prst="rect">
            <a:avLst/>
          </a:prstGeom>
        </p:spPr>
        <p:txBody>
          <a:bodyPr wrap="square">
            <a:spAutoFit/>
          </a:bodyPr>
          <a:lstStyle/>
          <a:p>
            <a:r>
              <a:rPr lang="en-US" b="1" dirty="0" smtClean="0">
                <a:latin typeface="Times New Roman" pitchFamily="18" charset="0"/>
                <a:cs typeface="Times New Roman" pitchFamily="18" charset="0"/>
              </a:rPr>
              <a:t>When are two matrices considered to be equal?</a:t>
            </a:r>
            <a:endParaRPr lang="en-US" b="1" dirty="0">
              <a:latin typeface="Times New Roman" pitchFamily="18" charset="0"/>
              <a:cs typeface="Times New Roman" pitchFamily="18" charset="0"/>
            </a:endParaRPr>
          </a:p>
        </p:txBody>
      </p:sp>
      <p:sp>
        <p:nvSpPr>
          <p:cNvPr id="5" name="Rectangle 4"/>
          <p:cNvSpPr/>
          <p:nvPr/>
        </p:nvSpPr>
        <p:spPr>
          <a:xfrm>
            <a:off x="508001" y="2286001"/>
            <a:ext cx="11277600" cy="369332"/>
          </a:xfrm>
          <a:prstGeom prst="rect">
            <a:avLst/>
          </a:prstGeom>
        </p:spPr>
        <p:txBody>
          <a:bodyPr wrap="square">
            <a:spAutoFit/>
          </a:bodyPr>
          <a:lstStyle/>
          <a:p>
            <a:r>
              <a:rPr lang="en-US" dirty="0" smtClean="0">
                <a:latin typeface="Times New Roman" pitchFamily="18" charset="0"/>
                <a:cs typeface="Times New Roman" pitchFamily="18" charset="0"/>
              </a:rPr>
              <a:t>Two matrices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and [</a:t>
            </a:r>
            <a:r>
              <a:rPr lang="en-US" i="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is the same (number of rows and columns are same for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and [</a:t>
            </a:r>
            <a:r>
              <a:rPr lang="en-US" i="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and </a:t>
            </a:r>
            <a:r>
              <a:rPr lang="en-US" i="1" dirty="0" err="1" smtClean="0">
                <a:latin typeface="Times New Roman" pitchFamily="18" charset="0"/>
                <a:cs typeface="Times New Roman" pitchFamily="18" charset="0"/>
              </a:rPr>
              <a:t>a</a:t>
            </a:r>
            <a:r>
              <a:rPr lang="en-US" i="1" baseline="-25000" dirty="0" err="1" smtClean="0">
                <a:latin typeface="Times New Roman" pitchFamily="18" charset="0"/>
                <a:cs typeface="Times New Roman" pitchFamily="18" charset="0"/>
              </a:rPr>
              <a:t>ij</a:t>
            </a:r>
            <a:r>
              <a:rPr lang="en-US" i="1" dirty="0"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b</a:t>
            </a:r>
            <a:r>
              <a:rPr lang="en-US" i="1" baseline="-25000" dirty="0" err="1" smtClean="0">
                <a:latin typeface="Times New Roman" pitchFamily="18" charset="0"/>
                <a:cs typeface="Times New Roman" pitchFamily="18" charset="0"/>
              </a:rPr>
              <a:t>ij</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for all </a:t>
            </a:r>
            <a:r>
              <a:rPr lang="en-US" i="1" dirty="0" err="1" smtClean="0">
                <a:latin typeface="Times New Roman" pitchFamily="18" charset="0"/>
                <a:cs typeface="Times New Roman" pitchFamily="18" charset="0"/>
              </a:rPr>
              <a:t>i</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a:t>
            </a:r>
            <a:r>
              <a:rPr lang="en-US" i="1" dirty="0" smtClean="0">
                <a:latin typeface="Times New Roman" pitchFamily="18" charset="0"/>
                <a:cs typeface="Times New Roman" pitchFamily="18" charset="0"/>
              </a:rPr>
              <a:t>j</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6" name="Rectangle 5"/>
          <p:cNvSpPr/>
          <p:nvPr/>
        </p:nvSpPr>
        <p:spPr>
          <a:xfrm>
            <a:off x="508001" y="3352800"/>
            <a:ext cx="1935145" cy="369332"/>
          </a:xfrm>
          <a:prstGeom prst="rect">
            <a:avLst/>
          </a:prstGeom>
        </p:spPr>
        <p:txBody>
          <a:bodyPr wrap="none">
            <a:spAutoFit/>
          </a:bodyPr>
          <a:lstStyle/>
          <a:p>
            <a:r>
              <a:rPr lang="en-US" dirty="0" smtClean="0">
                <a:latin typeface="Times New Roman" pitchFamily="18" charset="0"/>
                <a:cs typeface="Times New Roman" pitchFamily="18" charset="0"/>
              </a:rPr>
              <a:t>What would make </a:t>
            </a:r>
            <a:endParaRPr lang="en-US" dirty="0">
              <a:latin typeface="Times New Roman" pitchFamily="18" charset="0"/>
              <a:cs typeface="Times New Roman" pitchFamily="18" charset="0"/>
            </a:endParaRPr>
          </a:p>
        </p:txBody>
      </p:sp>
      <p:sp>
        <p:nvSpPr>
          <p:cNvPr id="128002"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8001" name="Object 1"/>
          <p:cNvGraphicFramePr>
            <a:graphicFrameLocks noChangeAspect="1"/>
          </p:cNvGraphicFramePr>
          <p:nvPr/>
        </p:nvGraphicFramePr>
        <p:xfrm>
          <a:off x="1930400" y="3733800"/>
          <a:ext cx="2025651" cy="838200"/>
        </p:xfrm>
        <a:graphic>
          <a:graphicData uri="http://schemas.openxmlformats.org/presentationml/2006/ole">
            <mc:AlternateContent xmlns:mc="http://schemas.openxmlformats.org/markup-compatibility/2006">
              <mc:Choice xmlns:v="urn:schemas-microsoft-com:vml" Requires="v">
                <p:oleObj spid="_x0000_s23690" name="Equation" r:id="rId3" imgW="825500" imgH="457200" progId="Equation.3">
                  <p:embed/>
                </p:oleObj>
              </mc:Choice>
              <mc:Fallback>
                <p:oleObj name="Equation" r:id="rId3" imgW="8255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0400" y="3733800"/>
                        <a:ext cx="2025651"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nvSpPr>
        <p:spPr>
          <a:xfrm>
            <a:off x="549712" y="4583668"/>
            <a:ext cx="1492716" cy="369332"/>
          </a:xfrm>
          <a:prstGeom prst="rect">
            <a:avLst/>
          </a:prstGeom>
        </p:spPr>
        <p:txBody>
          <a:bodyPr wrap="none">
            <a:spAutoFit/>
          </a:bodyPr>
          <a:lstStyle/>
          <a:p>
            <a:r>
              <a:rPr lang="en-US" dirty="0" smtClean="0">
                <a:latin typeface="Times New Roman" pitchFamily="18" charset="0"/>
                <a:cs typeface="Times New Roman" pitchFamily="18" charset="0"/>
              </a:rPr>
              <a:t>to be equal to </a:t>
            </a:r>
            <a:endParaRPr lang="en-US" dirty="0">
              <a:latin typeface="Times New Roman" pitchFamily="18" charset="0"/>
              <a:cs typeface="Times New Roman" pitchFamily="18" charset="0"/>
            </a:endParaRPr>
          </a:p>
        </p:txBody>
      </p:sp>
      <p:sp>
        <p:nvSpPr>
          <p:cNvPr id="128004" name="Rectangle 4"/>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8003" name="Object 3"/>
          <p:cNvGraphicFramePr>
            <a:graphicFrameLocks noChangeAspect="1"/>
          </p:cNvGraphicFramePr>
          <p:nvPr/>
        </p:nvGraphicFramePr>
        <p:xfrm>
          <a:off x="1922432" y="5105400"/>
          <a:ext cx="2344769" cy="838200"/>
        </p:xfrm>
        <a:graphic>
          <a:graphicData uri="http://schemas.openxmlformats.org/presentationml/2006/ole">
            <mc:AlternateContent xmlns:mc="http://schemas.openxmlformats.org/markup-compatibility/2006">
              <mc:Choice xmlns:v="urn:schemas-microsoft-com:vml" Requires="v">
                <p:oleObj spid="_x0000_s23691" name="Equation" r:id="rId5" imgW="1016000" imgH="482600" progId="Equation.3">
                  <p:embed/>
                </p:oleObj>
              </mc:Choice>
              <mc:Fallback>
                <p:oleObj name="Equation" r:id="rId5" imgW="10160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2432" y="5105400"/>
                        <a:ext cx="2344769"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508000" y="6096000"/>
            <a:ext cx="9855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The two matrices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and [</a:t>
            </a:r>
            <a:r>
              <a:rPr lang="en-US" i="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would be equal if </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11</a:t>
            </a:r>
            <a:r>
              <a:rPr lang="en-US" dirty="0" smtClean="0">
                <a:latin typeface="Times New Roman" pitchFamily="18" charset="0"/>
                <a:cs typeface="Times New Roman" pitchFamily="18" charset="0"/>
              </a:rPr>
              <a:t>=2 and </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22</a:t>
            </a:r>
            <a:r>
              <a:rPr lang="en-US" dirty="0" smtClean="0">
                <a:latin typeface="Times New Roman" pitchFamily="18" charset="0"/>
                <a:cs typeface="Times New Roman" pitchFamily="18" charset="0"/>
              </a:rPr>
              <a:t>=7.</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311290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title"/>
          </p:nvPr>
        </p:nvSpPr>
        <p:spPr/>
        <p:txBody>
          <a:bodyPr>
            <a:normAutofit/>
          </a:bodyPr>
          <a:lstStyle/>
          <a:p>
            <a:r>
              <a:rPr lang="en-GB" altLang="en-US" dirty="0"/>
              <a:t>Matrix </a:t>
            </a:r>
            <a:r>
              <a:rPr lang="en-GB" altLang="en-US" dirty="0" smtClean="0"/>
              <a:t>Addition and Subtraction </a:t>
            </a:r>
            <a:endParaRPr lang="en-GB" altLang="en-US" dirty="0"/>
          </a:p>
        </p:txBody>
      </p:sp>
      <p:graphicFrame>
        <p:nvGraphicFramePr>
          <p:cNvPr id="10244" name="Object 4"/>
          <p:cNvGraphicFramePr>
            <a:graphicFrameLocks noGrp="1" noChangeAspect="1"/>
          </p:cNvGraphicFramePr>
          <p:nvPr>
            <p:ph idx="4294967295"/>
            <p:extLst>
              <p:ext uri="{D42A27DB-BD31-4B8C-83A1-F6EECF244321}">
                <p14:modId xmlns:p14="http://schemas.microsoft.com/office/powerpoint/2010/main" val="566349337"/>
              </p:ext>
            </p:extLst>
          </p:nvPr>
        </p:nvGraphicFramePr>
        <p:xfrm>
          <a:off x="0" y="3633788"/>
          <a:ext cx="2044700" cy="457200"/>
        </p:xfrm>
        <a:graphic>
          <a:graphicData uri="http://schemas.openxmlformats.org/presentationml/2006/ole">
            <mc:AlternateContent xmlns:mc="http://schemas.openxmlformats.org/markup-compatibility/2006">
              <mc:Choice xmlns:v="urn:schemas-microsoft-com:vml" Requires="v">
                <p:oleObj spid="_x0000_s24655" name="Equation" r:id="rId4" imgW="2044440" imgH="457200" progId="Equation.3">
                  <p:embed/>
                </p:oleObj>
              </mc:Choice>
              <mc:Fallback>
                <p:oleObj name="Equation" r:id="rId4" imgW="2044440" imgH="457200" progId="Equation.3">
                  <p:embed/>
                  <p:pic>
                    <p:nvPicPr>
                      <p:cNvPr id="0" name=""/>
                      <p:cNvPicPr>
                        <a:picLocks noChangeAspect="1" noChangeArrowheads="1"/>
                      </p:cNvPicPr>
                      <p:nvPr/>
                    </p:nvPicPr>
                    <p:blipFill>
                      <a:blip r:embed="rId5">
                        <a:lum bright="42000"/>
                        <a:extLst>
                          <a:ext uri="{28A0092B-C50C-407E-A947-70E740481C1C}">
                            <a14:useLocalDpi xmlns:a14="http://schemas.microsoft.com/office/drawing/2010/main" val="0"/>
                          </a:ext>
                        </a:extLst>
                      </a:blip>
                      <a:srcRect/>
                      <a:stretch>
                        <a:fillRect/>
                      </a:stretch>
                    </p:blipFill>
                    <p:spPr bwMode="auto">
                      <a:xfrm>
                        <a:off x="0" y="3633788"/>
                        <a:ext cx="2044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58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1178" y="1369112"/>
            <a:ext cx="6927730" cy="504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2707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dirty="0" smtClean="0"/>
              <a:t>Scalar multiplication</a:t>
            </a:r>
          </a:p>
        </p:txBody>
      </p:sp>
      <p:sp>
        <p:nvSpPr>
          <p:cNvPr id="21507" name="Content Placeholder 2"/>
          <p:cNvSpPr>
            <a:spLocks noGrp="1"/>
          </p:cNvSpPr>
          <p:nvPr>
            <p:ph idx="1"/>
          </p:nvPr>
        </p:nvSpPr>
        <p:spPr>
          <a:xfrm>
            <a:off x="476251" y="1643063"/>
            <a:ext cx="10972800" cy="4525962"/>
          </a:xfrm>
        </p:spPr>
        <p:txBody>
          <a:bodyPr/>
          <a:lstStyle/>
          <a:p>
            <a:pPr eaLnBrk="1" hangingPunct="1"/>
            <a:r>
              <a:rPr lang="en-US" altLang="en-US" dirty="0" smtClean="0"/>
              <a:t>Scalar x matrix = scalar multiplication</a:t>
            </a:r>
          </a:p>
        </p:txBody>
      </p:sp>
      <p:pic>
        <p:nvPicPr>
          <p:cNvPr id="21508" name="Picture 5" descr="\begin{displaymath}\lambda \left(\begin{array}{cccc}&#10;a&amp;b&amp;c\\&#10;d&amp;e&amp;f\\&#10;\end{arra...&#10;...lambda c\\&#10;\lambda d&amp;\lambda e&amp;\lambda f\\&#10;\end{array}\right)\end{displaym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643188"/>
            <a:ext cx="5954184" cy="900112"/>
          </a:xfrm>
          <a:prstGeom prst="rect">
            <a:avLst/>
          </a:prstGeom>
          <a:solidFill>
            <a:schemeClr val="bg1">
              <a:alpha val="81175"/>
            </a:schemeClr>
          </a:solidFill>
          <a:ln w="9525">
            <a:solidFill>
              <a:schemeClr val="tx1"/>
            </a:solidFill>
            <a:miter lim="800000"/>
            <a:headEnd/>
            <a:tailEnd/>
          </a:ln>
        </p:spPr>
      </p:pic>
      <p:sp>
        <p:nvSpPr>
          <p:cNvPr id="8" name="TextBox 7"/>
          <p:cNvSpPr txBox="1"/>
          <p:nvPr/>
        </p:nvSpPr>
        <p:spPr>
          <a:xfrm>
            <a:off x="29634" y="6553200"/>
            <a:ext cx="3264163" cy="338554"/>
          </a:xfrm>
          <a:prstGeom prst="rect">
            <a:avLst/>
          </a:prstGeom>
          <a:noFill/>
        </p:spPr>
        <p:txBody>
          <a:bodyPr wrap="none">
            <a:spAutoFit/>
          </a:bodyPr>
          <a:lstStyle/>
          <a:p>
            <a:pPr>
              <a:defRPr/>
            </a:pPr>
            <a:r>
              <a:rPr lang="en-US" sz="1600" dirty="0">
                <a:solidFill>
                  <a:srgbClr val="FFFFFF"/>
                </a:solidFill>
                <a:latin typeface="+mn-lt"/>
                <a:ea typeface="+mn-ea"/>
              </a:rPr>
              <a:t>Linear Algebra &amp; Matrices, </a:t>
            </a:r>
            <a:r>
              <a:rPr lang="en-US" sz="1600" dirty="0" err="1">
                <a:solidFill>
                  <a:srgbClr val="FFFFFF"/>
                </a:solidFill>
                <a:latin typeface="+mn-lt"/>
                <a:ea typeface="+mn-ea"/>
              </a:rPr>
              <a:t>MfD</a:t>
            </a:r>
            <a:r>
              <a:rPr lang="en-US" sz="1600" dirty="0">
                <a:solidFill>
                  <a:srgbClr val="FFFFFF"/>
                </a:solidFill>
                <a:latin typeface="+mn-lt"/>
                <a:ea typeface="+mn-ea"/>
              </a:rPr>
              <a:t> 2009</a:t>
            </a:r>
          </a:p>
        </p:txBody>
      </p:sp>
    </p:spTree>
    <p:extLst>
      <p:ext uri="{BB962C8B-B14F-4D97-AF65-F5344CB8AC3E}">
        <p14:creationId xmlns:p14="http://schemas.microsoft.com/office/powerpoint/2010/main" val="1238482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altLang="en-US" smtClean="0"/>
              <a:t>Matrix Multiplication</a:t>
            </a:r>
          </a:p>
        </p:txBody>
      </p:sp>
      <p:sp>
        <p:nvSpPr>
          <p:cNvPr id="22531" name="Rectangle 3"/>
          <p:cNvSpPr>
            <a:spLocks noGrp="1" noChangeArrowheads="1"/>
          </p:cNvSpPr>
          <p:nvPr>
            <p:ph idx="1"/>
          </p:nvPr>
        </p:nvSpPr>
        <p:spPr>
          <a:xfrm>
            <a:off x="1094317" y="1676400"/>
            <a:ext cx="10058400" cy="1025857"/>
          </a:xfrm>
        </p:spPr>
        <p:txBody>
          <a:bodyPr/>
          <a:lstStyle/>
          <a:p>
            <a:pPr eaLnBrk="1" hangingPunct="1">
              <a:lnSpc>
                <a:spcPct val="90000"/>
              </a:lnSpc>
              <a:spcBef>
                <a:spcPct val="0"/>
              </a:spcBef>
              <a:buFont typeface="Wingdings" pitchFamily="2" charset="2"/>
              <a:buNone/>
            </a:pPr>
            <a:r>
              <a:rPr lang="en-GB" altLang="en-US" sz="2400" i="1" dirty="0" smtClean="0">
                <a:latin typeface="Times New Roman" panose="02020603050405020304" pitchFamily="18" charset="0"/>
                <a:cs typeface="Times New Roman" panose="02020603050405020304" pitchFamily="18" charset="0"/>
              </a:rPr>
              <a:t>“When </a:t>
            </a:r>
            <a:r>
              <a:rPr lang="en-GB" altLang="en-US" sz="2400" b="1" i="1" dirty="0" smtClean="0">
                <a:latin typeface="Times New Roman" panose="02020603050405020304" pitchFamily="18" charset="0"/>
                <a:cs typeface="Times New Roman" panose="02020603050405020304" pitchFamily="18" charset="0"/>
              </a:rPr>
              <a:t>A</a:t>
            </a:r>
            <a:r>
              <a:rPr lang="en-GB" altLang="en-US" sz="2400" i="1" dirty="0" smtClean="0">
                <a:latin typeface="Times New Roman" panose="02020603050405020304" pitchFamily="18" charset="0"/>
                <a:cs typeface="Times New Roman" panose="02020603050405020304" pitchFamily="18" charset="0"/>
              </a:rPr>
              <a:t> is a </a:t>
            </a:r>
            <a:r>
              <a:rPr lang="en-GB" altLang="en-US" sz="2400" b="1" i="1" dirty="0" err="1" smtClean="0">
                <a:solidFill>
                  <a:srgbClr val="3366FF"/>
                </a:solidFill>
                <a:latin typeface="Times New Roman" panose="02020603050405020304" pitchFamily="18" charset="0"/>
                <a:cs typeface="Times New Roman" panose="02020603050405020304" pitchFamily="18" charset="0"/>
              </a:rPr>
              <a:t>m</a:t>
            </a:r>
            <a:r>
              <a:rPr lang="en-GB" altLang="en-US" sz="2400" i="1" dirty="0" err="1" smtClean="0">
                <a:latin typeface="Times New Roman" panose="02020603050405020304" pitchFamily="18" charset="0"/>
                <a:cs typeface="Times New Roman" panose="02020603050405020304" pitchFamily="18" charset="0"/>
              </a:rPr>
              <a:t>x</a:t>
            </a:r>
            <a:r>
              <a:rPr lang="en-GB" altLang="en-US" sz="2400" b="1" i="1" dirty="0" err="1" smtClean="0">
                <a:solidFill>
                  <a:srgbClr val="71A1DC"/>
                </a:solidFill>
                <a:latin typeface="Times New Roman" panose="02020603050405020304" pitchFamily="18" charset="0"/>
                <a:cs typeface="Times New Roman" panose="02020603050405020304" pitchFamily="18" charset="0"/>
              </a:rPr>
              <a:t>n</a:t>
            </a:r>
            <a:r>
              <a:rPr lang="en-GB" altLang="en-US" sz="2400" b="1" i="1" dirty="0" smtClean="0">
                <a:latin typeface="Times New Roman" panose="02020603050405020304" pitchFamily="18" charset="0"/>
                <a:cs typeface="Times New Roman" panose="02020603050405020304" pitchFamily="18" charset="0"/>
              </a:rPr>
              <a:t> </a:t>
            </a:r>
            <a:r>
              <a:rPr lang="en-GB" altLang="en-US" sz="2400" i="1" dirty="0" smtClean="0">
                <a:latin typeface="Times New Roman" panose="02020603050405020304" pitchFamily="18" charset="0"/>
                <a:cs typeface="Times New Roman" panose="02020603050405020304" pitchFamily="18" charset="0"/>
              </a:rPr>
              <a:t>matrix &amp; </a:t>
            </a:r>
            <a:r>
              <a:rPr lang="en-GB" altLang="en-US" sz="2400" b="1" i="1" dirty="0" smtClean="0">
                <a:latin typeface="Times New Roman" panose="02020603050405020304" pitchFamily="18" charset="0"/>
                <a:cs typeface="Times New Roman" panose="02020603050405020304" pitchFamily="18" charset="0"/>
              </a:rPr>
              <a:t>B </a:t>
            </a:r>
            <a:r>
              <a:rPr lang="en-GB" altLang="en-US" sz="2400" i="1" dirty="0" smtClean="0">
                <a:latin typeface="Times New Roman" panose="02020603050405020304" pitchFamily="18" charset="0"/>
                <a:cs typeface="Times New Roman" panose="02020603050405020304" pitchFamily="18" charset="0"/>
              </a:rPr>
              <a:t>is a </a:t>
            </a:r>
            <a:r>
              <a:rPr lang="en-GB" altLang="en-US" sz="2400" b="1" i="1" dirty="0" err="1" smtClean="0">
                <a:solidFill>
                  <a:srgbClr val="FF0000"/>
                </a:solidFill>
                <a:latin typeface="Times New Roman" panose="02020603050405020304" pitchFamily="18" charset="0"/>
                <a:cs typeface="Times New Roman" panose="02020603050405020304" pitchFamily="18" charset="0"/>
              </a:rPr>
              <a:t>k</a:t>
            </a:r>
            <a:r>
              <a:rPr lang="en-GB" altLang="en-US" sz="2400" i="1" dirty="0" err="1" smtClean="0">
                <a:latin typeface="Times New Roman" panose="02020603050405020304" pitchFamily="18" charset="0"/>
                <a:cs typeface="Times New Roman" panose="02020603050405020304" pitchFamily="18" charset="0"/>
              </a:rPr>
              <a:t>x</a:t>
            </a:r>
            <a:r>
              <a:rPr lang="en-GB" altLang="en-US" sz="2400" b="1" i="1" dirty="0" err="1" smtClean="0">
                <a:solidFill>
                  <a:srgbClr val="B465BB"/>
                </a:solidFill>
                <a:latin typeface="Times New Roman" panose="02020603050405020304" pitchFamily="18" charset="0"/>
                <a:cs typeface="Times New Roman" panose="02020603050405020304" pitchFamily="18" charset="0"/>
              </a:rPr>
              <a:t>l</a:t>
            </a:r>
            <a:r>
              <a:rPr lang="en-GB" altLang="en-US" sz="2400" i="1" dirty="0" smtClean="0">
                <a:latin typeface="Times New Roman" panose="02020603050405020304" pitchFamily="18" charset="0"/>
                <a:cs typeface="Times New Roman" panose="02020603050405020304" pitchFamily="18" charset="0"/>
              </a:rPr>
              <a:t> matrix, </a:t>
            </a:r>
            <a:r>
              <a:rPr lang="en-GB" altLang="en-US" sz="2400" b="1" i="1" dirty="0" smtClean="0">
                <a:latin typeface="Times New Roman" panose="02020603050405020304" pitchFamily="18" charset="0"/>
                <a:cs typeface="Times New Roman" panose="02020603050405020304" pitchFamily="18" charset="0"/>
              </a:rPr>
              <a:t>AB</a:t>
            </a:r>
            <a:r>
              <a:rPr lang="en-GB" altLang="en-US" sz="2400" i="1" dirty="0" smtClean="0">
                <a:latin typeface="Times New Roman" panose="02020603050405020304" pitchFamily="18" charset="0"/>
                <a:cs typeface="Times New Roman" panose="02020603050405020304" pitchFamily="18" charset="0"/>
              </a:rPr>
              <a:t> is only possible if </a:t>
            </a:r>
            <a:r>
              <a:rPr lang="en-GB" altLang="en-US" sz="2400" b="1" i="1" dirty="0" smtClean="0">
                <a:solidFill>
                  <a:srgbClr val="B465BB"/>
                </a:solidFill>
                <a:latin typeface="Times New Roman" panose="02020603050405020304" pitchFamily="18" charset="0"/>
                <a:cs typeface="Times New Roman" panose="02020603050405020304" pitchFamily="18" charset="0"/>
              </a:rPr>
              <a:t>n</a:t>
            </a:r>
            <a:r>
              <a:rPr lang="en-GB" altLang="en-US" sz="2400" i="1" dirty="0" smtClean="0">
                <a:solidFill>
                  <a:srgbClr val="B465BB"/>
                </a:solidFill>
                <a:latin typeface="Times New Roman" panose="02020603050405020304" pitchFamily="18" charset="0"/>
                <a:cs typeface="Times New Roman" panose="02020603050405020304" pitchFamily="18" charset="0"/>
              </a:rPr>
              <a:t>=</a:t>
            </a:r>
            <a:r>
              <a:rPr lang="en-GB" altLang="en-US" sz="2400" b="1" i="1" dirty="0" smtClean="0">
                <a:solidFill>
                  <a:srgbClr val="B465BB"/>
                </a:solidFill>
                <a:latin typeface="Times New Roman" panose="02020603050405020304" pitchFamily="18" charset="0"/>
                <a:cs typeface="Times New Roman" panose="02020603050405020304" pitchFamily="18" charset="0"/>
              </a:rPr>
              <a:t>k</a:t>
            </a:r>
            <a:r>
              <a:rPr lang="en-GB" altLang="en-US" sz="2400" i="1" dirty="0" smtClean="0">
                <a:latin typeface="Times New Roman" panose="02020603050405020304" pitchFamily="18" charset="0"/>
                <a:cs typeface="Times New Roman" panose="02020603050405020304" pitchFamily="18" charset="0"/>
              </a:rPr>
              <a:t>. The result will be an </a:t>
            </a:r>
            <a:r>
              <a:rPr lang="en-GB" altLang="en-US" sz="2400" b="1" i="1" dirty="0" smtClean="0">
                <a:solidFill>
                  <a:srgbClr val="3366FF"/>
                </a:solidFill>
                <a:latin typeface="Times New Roman" panose="02020603050405020304" pitchFamily="18" charset="0"/>
                <a:cs typeface="Times New Roman" panose="02020603050405020304" pitchFamily="18" charset="0"/>
              </a:rPr>
              <a:t>m</a:t>
            </a:r>
            <a:r>
              <a:rPr lang="en-GB" altLang="en-US" sz="2400" i="1" dirty="0" smtClean="0">
                <a:solidFill>
                  <a:srgbClr val="3366FF"/>
                </a:solidFill>
                <a:latin typeface="Times New Roman" panose="02020603050405020304" pitchFamily="18" charset="0"/>
                <a:cs typeface="Times New Roman" panose="02020603050405020304" pitchFamily="18" charset="0"/>
              </a:rPr>
              <a:t>x</a:t>
            </a:r>
            <a:r>
              <a:rPr lang="en-GB" altLang="en-US" sz="2400" b="1" i="1" dirty="0" smtClean="0">
                <a:solidFill>
                  <a:srgbClr val="3366FF"/>
                </a:solidFill>
                <a:latin typeface="Times New Roman" panose="02020603050405020304" pitchFamily="18" charset="0"/>
                <a:cs typeface="Times New Roman" panose="02020603050405020304" pitchFamily="18" charset="0"/>
              </a:rPr>
              <a:t>l</a:t>
            </a:r>
            <a:r>
              <a:rPr lang="en-GB" altLang="en-US" sz="2400" i="1" dirty="0" smtClean="0">
                <a:solidFill>
                  <a:srgbClr val="FFFF00"/>
                </a:solidFill>
                <a:latin typeface="Times New Roman" panose="02020603050405020304" pitchFamily="18" charset="0"/>
                <a:cs typeface="Times New Roman" panose="02020603050405020304" pitchFamily="18" charset="0"/>
              </a:rPr>
              <a:t> </a:t>
            </a:r>
            <a:r>
              <a:rPr lang="en-GB" altLang="en-US" sz="2400" i="1" dirty="0" smtClean="0">
                <a:latin typeface="Times New Roman" panose="02020603050405020304" pitchFamily="18" charset="0"/>
                <a:cs typeface="Times New Roman" panose="02020603050405020304" pitchFamily="18" charset="0"/>
              </a:rPr>
              <a:t>matrix”</a:t>
            </a:r>
          </a:p>
          <a:p>
            <a:pPr eaLnBrk="1" hangingPunct="1">
              <a:lnSpc>
                <a:spcPct val="90000"/>
              </a:lnSpc>
              <a:spcBef>
                <a:spcPct val="0"/>
              </a:spcBef>
              <a:buFont typeface="Wingdings" pitchFamily="2" charset="2"/>
              <a:buNone/>
            </a:pPr>
            <a:r>
              <a:rPr lang="en-GB" altLang="en-US" sz="1200" b="1" dirty="0" smtClean="0"/>
              <a:t>		</a:t>
            </a:r>
            <a:endParaRPr lang="en-GB" altLang="en-US" sz="1600" dirty="0" smtClean="0"/>
          </a:p>
          <a:p>
            <a:pPr eaLnBrk="1" hangingPunct="1"/>
            <a:endParaRPr lang="en-GB" altLang="en-US" sz="1600" dirty="0" smtClean="0"/>
          </a:p>
        </p:txBody>
      </p:sp>
      <p:sp>
        <p:nvSpPr>
          <p:cNvPr id="22532" name="Text Box 6"/>
          <p:cNvSpPr txBox="1">
            <a:spLocks noChangeArrowheads="1"/>
          </p:cNvSpPr>
          <p:nvPr/>
        </p:nvSpPr>
        <p:spPr bwMode="auto">
          <a:xfrm>
            <a:off x="711200" y="3765551"/>
            <a:ext cx="101769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endParaRPr lang="en-US" altLang="en-US"/>
          </a:p>
        </p:txBody>
      </p:sp>
      <p:sp>
        <p:nvSpPr>
          <p:cNvPr id="22533" name="Text Box 7"/>
          <p:cNvSpPr txBox="1">
            <a:spLocks noChangeArrowheads="1"/>
          </p:cNvSpPr>
          <p:nvPr/>
        </p:nvSpPr>
        <p:spPr bwMode="auto">
          <a:xfrm>
            <a:off x="2144185" y="3735388"/>
            <a:ext cx="1729316"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a:t>A</a:t>
            </a:r>
            <a:r>
              <a:rPr lang="en-GB" altLang="en-US" baseline="-25000"/>
              <a:t>1</a:t>
            </a:r>
            <a:r>
              <a:rPr lang="en-GB" altLang="en-US"/>
              <a:t>  A</a:t>
            </a:r>
            <a:r>
              <a:rPr lang="en-GB" altLang="en-US" baseline="-25000"/>
              <a:t>2</a:t>
            </a:r>
            <a:r>
              <a:rPr lang="en-GB" altLang="en-US"/>
              <a:t>  A</a:t>
            </a:r>
            <a:r>
              <a:rPr lang="en-GB" altLang="en-US" baseline="-25000"/>
              <a:t>3</a:t>
            </a:r>
          </a:p>
          <a:p>
            <a:pPr eaLnBrk="1" hangingPunct="1">
              <a:spcBef>
                <a:spcPct val="50000"/>
              </a:spcBef>
            </a:pPr>
            <a:r>
              <a:rPr lang="en-GB" altLang="en-US"/>
              <a:t>A</a:t>
            </a:r>
            <a:r>
              <a:rPr lang="en-GB" altLang="en-US" baseline="-25000"/>
              <a:t>4</a:t>
            </a:r>
            <a:r>
              <a:rPr lang="en-GB" altLang="en-US"/>
              <a:t>  A</a:t>
            </a:r>
            <a:r>
              <a:rPr lang="en-GB" altLang="en-US" baseline="-25000"/>
              <a:t>5</a:t>
            </a:r>
            <a:r>
              <a:rPr lang="en-GB" altLang="en-US"/>
              <a:t>  A</a:t>
            </a:r>
            <a:r>
              <a:rPr lang="en-GB" altLang="en-US" baseline="-25000"/>
              <a:t>6</a:t>
            </a:r>
            <a:r>
              <a:rPr lang="en-GB" altLang="en-US"/>
              <a:t> </a:t>
            </a:r>
          </a:p>
          <a:p>
            <a:pPr eaLnBrk="1" hangingPunct="1">
              <a:spcBef>
                <a:spcPct val="50000"/>
              </a:spcBef>
            </a:pPr>
            <a:r>
              <a:rPr lang="en-GB" altLang="en-US"/>
              <a:t>A</a:t>
            </a:r>
            <a:r>
              <a:rPr lang="en-GB" altLang="en-US" baseline="-25000"/>
              <a:t>7</a:t>
            </a:r>
            <a:r>
              <a:rPr lang="en-GB" altLang="en-US"/>
              <a:t>  A</a:t>
            </a:r>
            <a:r>
              <a:rPr lang="en-GB" altLang="en-US" baseline="-25000"/>
              <a:t>8</a:t>
            </a:r>
            <a:r>
              <a:rPr lang="en-GB" altLang="en-US"/>
              <a:t>  A</a:t>
            </a:r>
            <a:r>
              <a:rPr lang="en-GB" altLang="en-US" baseline="-25000"/>
              <a:t>9</a:t>
            </a:r>
          </a:p>
          <a:p>
            <a:pPr eaLnBrk="1" hangingPunct="1">
              <a:spcBef>
                <a:spcPct val="50000"/>
              </a:spcBef>
            </a:pPr>
            <a:r>
              <a:rPr lang="en-GB" altLang="en-US"/>
              <a:t>A</a:t>
            </a:r>
            <a:r>
              <a:rPr lang="en-GB" altLang="en-US" baseline="-25000"/>
              <a:t>10</a:t>
            </a:r>
            <a:r>
              <a:rPr lang="en-GB" altLang="en-US"/>
              <a:t> A</a:t>
            </a:r>
            <a:r>
              <a:rPr lang="en-GB" altLang="en-US" baseline="-25000"/>
              <a:t>11</a:t>
            </a:r>
            <a:r>
              <a:rPr lang="en-GB" altLang="en-US"/>
              <a:t> A</a:t>
            </a:r>
            <a:r>
              <a:rPr lang="en-GB" altLang="en-US" baseline="-25000"/>
              <a:t>12</a:t>
            </a:r>
          </a:p>
        </p:txBody>
      </p:sp>
      <p:sp>
        <p:nvSpPr>
          <p:cNvPr id="154797" name="Line 173"/>
          <p:cNvSpPr>
            <a:spLocks noChangeShapeType="1"/>
          </p:cNvSpPr>
          <p:nvPr/>
        </p:nvSpPr>
        <p:spPr bwMode="auto">
          <a:xfrm>
            <a:off x="1856317" y="3808413"/>
            <a:ext cx="0" cy="143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5" name="Line 9"/>
          <p:cNvSpPr>
            <a:spLocks noChangeShapeType="1"/>
          </p:cNvSpPr>
          <p:nvPr/>
        </p:nvSpPr>
        <p:spPr bwMode="auto">
          <a:xfrm>
            <a:off x="1953685" y="3592513"/>
            <a:ext cx="15345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6" name="Text Box 10"/>
          <p:cNvSpPr txBox="1">
            <a:spLocks noChangeArrowheads="1"/>
          </p:cNvSpPr>
          <p:nvPr/>
        </p:nvSpPr>
        <p:spPr bwMode="auto">
          <a:xfrm>
            <a:off x="1280584" y="4527551"/>
            <a:ext cx="5757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endParaRPr lang="en-US" altLang="en-US"/>
          </a:p>
        </p:txBody>
      </p:sp>
      <p:sp>
        <p:nvSpPr>
          <p:cNvPr id="22537" name="Text Box 11"/>
          <p:cNvSpPr txBox="1">
            <a:spLocks noChangeArrowheads="1"/>
          </p:cNvSpPr>
          <p:nvPr/>
        </p:nvSpPr>
        <p:spPr bwMode="auto">
          <a:xfrm>
            <a:off x="1185334" y="4179888"/>
            <a:ext cx="5757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b="1"/>
              <a:t>m</a:t>
            </a:r>
          </a:p>
        </p:txBody>
      </p:sp>
      <p:sp>
        <p:nvSpPr>
          <p:cNvPr id="22538" name="Text Box 12"/>
          <p:cNvSpPr txBox="1">
            <a:spLocks noChangeArrowheads="1"/>
          </p:cNvSpPr>
          <p:nvPr/>
        </p:nvSpPr>
        <p:spPr bwMode="auto">
          <a:xfrm>
            <a:off x="2624667" y="3189288"/>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b="1"/>
              <a:t>n</a:t>
            </a:r>
          </a:p>
        </p:txBody>
      </p:sp>
      <p:sp>
        <p:nvSpPr>
          <p:cNvPr id="22539" name="Text Box 13"/>
          <p:cNvSpPr txBox="1">
            <a:spLocks noChangeArrowheads="1"/>
          </p:cNvSpPr>
          <p:nvPr/>
        </p:nvSpPr>
        <p:spPr bwMode="auto">
          <a:xfrm>
            <a:off x="4161367" y="4179888"/>
            <a:ext cx="5757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a:t>x</a:t>
            </a:r>
          </a:p>
        </p:txBody>
      </p:sp>
      <p:sp>
        <p:nvSpPr>
          <p:cNvPr id="22540" name="Text Box 14"/>
          <p:cNvSpPr txBox="1">
            <a:spLocks noChangeArrowheads="1"/>
          </p:cNvSpPr>
          <p:nvPr/>
        </p:nvSpPr>
        <p:spPr bwMode="auto">
          <a:xfrm>
            <a:off x="5024967" y="3735388"/>
            <a:ext cx="2400300"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a:t>B</a:t>
            </a:r>
            <a:r>
              <a:rPr lang="en-GB" altLang="en-US" baseline="-25000"/>
              <a:t>13</a:t>
            </a:r>
            <a:r>
              <a:rPr lang="en-GB" altLang="en-US"/>
              <a:t>  B</a:t>
            </a:r>
            <a:r>
              <a:rPr lang="en-GB" altLang="en-US" baseline="-25000"/>
              <a:t>14</a:t>
            </a:r>
          </a:p>
          <a:p>
            <a:pPr eaLnBrk="1" hangingPunct="1">
              <a:spcBef>
                <a:spcPct val="50000"/>
              </a:spcBef>
            </a:pPr>
            <a:r>
              <a:rPr lang="en-GB" altLang="en-US"/>
              <a:t>B</a:t>
            </a:r>
            <a:r>
              <a:rPr lang="en-GB" altLang="en-US" baseline="-25000"/>
              <a:t>15</a:t>
            </a:r>
            <a:r>
              <a:rPr lang="en-GB" altLang="en-US"/>
              <a:t>  B</a:t>
            </a:r>
            <a:r>
              <a:rPr lang="en-GB" altLang="en-US" baseline="-25000"/>
              <a:t>16</a:t>
            </a:r>
          </a:p>
          <a:p>
            <a:pPr eaLnBrk="1" hangingPunct="1">
              <a:spcBef>
                <a:spcPct val="50000"/>
              </a:spcBef>
            </a:pPr>
            <a:r>
              <a:rPr lang="en-GB" altLang="en-US"/>
              <a:t>B</a:t>
            </a:r>
            <a:r>
              <a:rPr lang="en-GB" altLang="en-US" baseline="-25000"/>
              <a:t>17</a:t>
            </a:r>
            <a:r>
              <a:rPr lang="en-GB" altLang="en-US"/>
              <a:t>  B</a:t>
            </a:r>
            <a:r>
              <a:rPr lang="en-GB" altLang="en-US" baseline="-25000"/>
              <a:t>18</a:t>
            </a:r>
          </a:p>
          <a:p>
            <a:pPr eaLnBrk="1" hangingPunct="1">
              <a:spcBef>
                <a:spcPct val="50000"/>
              </a:spcBef>
            </a:pPr>
            <a:endParaRPr lang="en-GB" altLang="en-US"/>
          </a:p>
        </p:txBody>
      </p:sp>
      <p:sp>
        <p:nvSpPr>
          <p:cNvPr id="22541" name="Line 16"/>
          <p:cNvSpPr>
            <a:spLocks noChangeShapeType="1"/>
          </p:cNvSpPr>
          <p:nvPr/>
        </p:nvSpPr>
        <p:spPr bwMode="auto">
          <a:xfrm>
            <a:off x="5024968" y="3592513"/>
            <a:ext cx="12488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42" name="Text Box 17"/>
          <p:cNvSpPr txBox="1">
            <a:spLocks noChangeArrowheads="1"/>
          </p:cNvSpPr>
          <p:nvPr/>
        </p:nvSpPr>
        <p:spPr bwMode="auto">
          <a:xfrm>
            <a:off x="5312834" y="3232151"/>
            <a:ext cx="5757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b="1"/>
              <a:t> l</a:t>
            </a:r>
          </a:p>
        </p:txBody>
      </p:sp>
      <p:sp>
        <p:nvSpPr>
          <p:cNvPr id="22543" name="Line 18"/>
          <p:cNvSpPr>
            <a:spLocks noChangeShapeType="1"/>
          </p:cNvSpPr>
          <p:nvPr/>
        </p:nvSpPr>
        <p:spPr bwMode="auto">
          <a:xfrm>
            <a:off x="6464300" y="3808414"/>
            <a:ext cx="0" cy="1152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44" name="Text Box 19"/>
          <p:cNvSpPr txBox="1">
            <a:spLocks noChangeArrowheads="1"/>
          </p:cNvSpPr>
          <p:nvPr/>
        </p:nvSpPr>
        <p:spPr bwMode="auto">
          <a:xfrm>
            <a:off x="6656918" y="4167188"/>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b="1"/>
              <a:t>k</a:t>
            </a:r>
          </a:p>
        </p:txBody>
      </p:sp>
      <p:sp>
        <p:nvSpPr>
          <p:cNvPr id="28689" name="Text Box 20"/>
          <p:cNvSpPr txBox="1">
            <a:spLocks noChangeArrowheads="1"/>
          </p:cNvSpPr>
          <p:nvPr/>
        </p:nvSpPr>
        <p:spPr bwMode="auto">
          <a:xfrm>
            <a:off x="2307168" y="5638800"/>
            <a:ext cx="9072033" cy="400050"/>
          </a:xfrm>
          <a:prstGeom prst="rect">
            <a:avLst/>
          </a:prstGeom>
          <a:noFill/>
          <a:ln w="9525">
            <a:noFill/>
            <a:miter lim="800000"/>
            <a:headEnd/>
            <a:tailEnd/>
          </a:ln>
        </p:spPr>
        <p:txBody>
          <a:bodyPr>
            <a:spAutoFit/>
          </a:bodyPr>
          <a:lstStyle/>
          <a:p>
            <a:pPr>
              <a:spcBef>
                <a:spcPct val="50000"/>
              </a:spcBef>
              <a:defRPr/>
            </a:pPr>
            <a:r>
              <a:rPr lang="en-GB" sz="2000" dirty="0">
                <a:latin typeface="Times New Roman" panose="02020603050405020304" pitchFamily="18" charset="0"/>
                <a:cs typeface="Times New Roman" panose="02020603050405020304" pitchFamily="18" charset="0"/>
              </a:rPr>
              <a:t>Number of columns in A = Number of rows in B</a:t>
            </a:r>
          </a:p>
        </p:txBody>
      </p:sp>
      <p:sp>
        <p:nvSpPr>
          <p:cNvPr id="22546" name="Text Box 11"/>
          <p:cNvSpPr txBox="1">
            <a:spLocks noChangeArrowheads="1"/>
          </p:cNvSpPr>
          <p:nvPr/>
        </p:nvSpPr>
        <p:spPr bwMode="auto">
          <a:xfrm>
            <a:off x="7526867" y="4179889"/>
            <a:ext cx="325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a:t>= </a:t>
            </a:r>
            <a:r>
              <a:rPr lang="en-GB" altLang="en-US" b="1"/>
              <a:t>m</a:t>
            </a:r>
            <a:r>
              <a:rPr lang="en-GB" altLang="en-US"/>
              <a:t> x</a:t>
            </a:r>
            <a:r>
              <a:rPr lang="en-GB" altLang="en-US" b="1"/>
              <a:t> l </a:t>
            </a:r>
            <a:r>
              <a:rPr lang="en-GB" altLang="en-US"/>
              <a:t>matrix</a:t>
            </a:r>
          </a:p>
        </p:txBody>
      </p:sp>
      <p:sp>
        <p:nvSpPr>
          <p:cNvPr id="22" name="TextBox 21"/>
          <p:cNvSpPr txBox="1"/>
          <p:nvPr/>
        </p:nvSpPr>
        <p:spPr>
          <a:xfrm>
            <a:off x="29634" y="6553200"/>
            <a:ext cx="3264163" cy="338554"/>
          </a:xfrm>
          <a:prstGeom prst="rect">
            <a:avLst/>
          </a:prstGeom>
          <a:noFill/>
        </p:spPr>
        <p:txBody>
          <a:bodyPr wrap="none">
            <a:spAutoFit/>
          </a:bodyPr>
          <a:lstStyle/>
          <a:p>
            <a:pPr>
              <a:defRPr/>
            </a:pPr>
            <a:r>
              <a:rPr lang="en-US" sz="1600" dirty="0">
                <a:solidFill>
                  <a:srgbClr val="FFFFFF"/>
                </a:solidFill>
                <a:latin typeface="+mn-lt"/>
                <a:ea typeface="+mn-ea"/>
              </a:rPr>
              <a:t>Linear Algebra &amp; Matrices, </a:t>
            </a:r>
            <a:r>
              <a:rPr lang="en-US" sz="1600" dirty="0" err="1">
                <a:solidFill>
                  <a:srgbClr val="FFFFFF"/>
                </a:solidFill>
                <a:latin typeface="+mn-lt"/>
                <a:ea typeface="+mn-ea"/>
              </a:rPr>
              <a:t>MfD</a:t>
            </a:r>
            <a:r>
              <a:rPr lang="en-US" sz="1600" dirty="0">
                <a:solidFill>
                  <a:srgbClr val="FFFFFF"/>
                </a:solidFill>
                <a:latin typeface="+mn-lt"/>
                <a:ea typeface="+mn-ea"/>
              </a:rPr>
              <a:t> 2009</a:t>
            </a:r>
          </a:p>
        </p:txBody>
      </p:sp>
    </p:spTree>
    <p:extLst>
      <p:ext uri="{BB962C8B-B14F-4D97-AF65-F5344CB8AC3E}">
        <p14:creationId xmlns:p14="http://schemas.microsoft.com/office/powerpoint/2010/main" val="676217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4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9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a:spLocks noGrp="1"/>
          </p:cNvSpPr>
          <p:nvPr>
            <p:ph type="title"/>
          </p:nvPr>
        </p:nvSpPr>
        <p:spPr/>
        <p:txBody>
          <a:bodyPr/>
          <a:lstStyle/>
          <a:p>
            <a:pPr eaLnBrk="1" hangingPunct="1"/>
            <a:r>
              <a:rPr lang="en-US" altLang="en-US" smtClean="0"/>
              <a:t>Matrix multiplication</a:t>
            </a:r>
          </a:p>
        </p:txBody>
      </p:sp>
      <p:sp>
        <p:nvSpPr>
          <p:cNvPr id="6152" name="Content Placeholder 2"/>
          <p:cNvSpPr>
            <a:spLocks noGrp="1"/>
          </p:cNvSpPr>
          <p:nvPr>
            <p:ph idx="1"/>
          </p:nvPr>
        </p:nvSpPr>
        <p:spPr/>
        <p:txBody>
          <a:bodyPr/>
          <a:lstStyle/>
          <a:p>
            <a:pPr eaLnBrk="1" hangingPunct="1">
              <a:buFont typeface="Wingdings" pitchFamily="2" charset="2"/>
              <a:buNone/>
            </a:pPr>
            <a:r>
              <a:rPr lang="en-GB" altLang="en-US" sz="2400" dirty="0" smtClean="0"/>
              <a:t>Sum over product of respective </a:t>
            </a:r>
            <a:r>
              <a:rPr lang="en-GB" altLang="en-US" sz="2400" u="sng" dirty="0" smtClean="0"/>
              <a:t>rows</a:t>
            </a:r>
            <a:r>
              <a:rPr lang="en-GB" altLang="en-US" sz="2400" dirty="0" smtClean="0"/>
              <a:t> and </a:t>
            </a:r>
            <a:r>
              <a:rPr lang="en-GB" altLang="en-US" sz="2400" u="sng" dirty="0" smtClean="0"/>
              <a:t>columns</a:t>
            </a:r>
            <a:endParaRPr lang="en-US" altLang="en-US" sz="2400" dirty="0" smtClean="0"/>
          </a:p>
        </p:txBody>
      </p:sp>
      <p:graphicFrame>
        <p:nvGraphicFramePr>
          <p:cNvPr id="6146" name="Object 2"/>
          <p:cNvGraphicFramePr>
            <a:graphicFrameLocks noChangeAspect="1"/>
          </p:cNvGraphicFramePr>
          <p:nvPr/>
        </p:nvGraphicFramePr>
        <p:xfrm>
          <a:off x="2628901" y="2943226"/>
          <a:ext cx="1020233" cy="765175"/>
        </p:xfrm>
        <a:graphic>
          <a:graphicData uri="http://schemas.openxmlformats.org/presentationml/2006/ole">
            <mc:AlternateContent xmlns:mc="http://schemas.openxmlformats.org/markup-compatibility/2006">
              <mc:Choice xmlns:v="urn:schemas-microsoft-com:vml" Requires="v">
                <p:oleObj spid="_x0000_s25937" name="Equation" r:id="rId4" imgW="431800" imgH="431800" progId="Equation.3">
                  <p:embed/>
                </p:oleObj>
              </mc:Choice>
              <mc:Fallback>
                <p:oleObj name="Equation" r:id="rId4" imgW="4318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901" y="2943226"/>
                        <a:ext cx="1020233"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3"/>
          <p:cNvGraphicFramePr>
            <a:graphicFrameLocks noChangeAspect="1"/>
          </p:cNvGraphicFramePr>
          <p:nvPr/>
        </p:nvGraphicFramePr>
        <p:xfrm>
          <a:off x="4303185" y="2921001"/>
          <a:ext cx="1248833" cy="803275"/>
        </p:xfrm>
        <a:graphic>
          <a:graphicData uri="http://schemas.openxmlformats.org/presentationml/2006/ole">
            <mc:AlternateContent xmlns:mc="http://schemas.openxmlformats.org/markup-compatibility/2006">
              <mc:Choice xmlns:v="urn:schemas-microsoft-com:vml" Requires="v">
                <p:oleObj spid="_x0000_s25938" name="Equation" r:id="rId6" imgW="533160" imgH="457200" progId="Equation.3">
                  <p:embed/>
                </p:oleObj>
              </mc:Choice>
              <mc:Fallback>
                <p:oleObj name="Equation" r:id="rId6" imgW="5331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185" y="2921001"/>
                        <a:ext cx="1248833"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 name="Object 4"/>
          <p:cNvGraphicFramePr>
            <a:graphicFrameLocks noChangeAspect="1"/>
          </p:cNvGraphicFramePr>
          <p:nvPr/>
        </p:nvGraphicFramePr>
        <p:xfrm>
          <a:off x="6923617" y="2921001"/>
          <a:ext cx="1572683" cy="849313"/>
        </p:xfrm>
        <a:graphic>
          <a:graphicData uri="http://schemas.openxmlformats.org/presentationml/2006/ole">
            <mc:AlternateContent xmlns:mc="http://schemas.openxmlformats.org/markup-compatibility/2006">
              <mc:Choice xmlns:v="urn:schemas-microsoft-com:vml" Requires="v">
                <p:oleObj spid="_x0000_s25939" name="Equation" r:id="rId8" imgW="634680" imgH="457200" progId="Equation.3">
                  <p:embed/>
                </p:oleObj>
              </mc:Choice>
              <mc:Fallback>
                <p:oleObj name="Equation" r:id="rId8" imgW="63468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3617" y="2921001"/>
                        <a:ext cx="1572683" cy="849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6923617" y="3929063"/>
          <a:ext cx="4790016" cy="806450"/>
        </p:xfrm>
        <a:graphic>
          <a:graphicData uri="http://schemas.openxmlformats.org/presentationml/2006/ole">
            <mc:AlternateContent xmlns:mc="http://schemas.openxmlformats.org/markup-compatibility/2006">
              <mc:Choice xmlns:v="urn:schemas-microsoft-com:vml" Requires="v">
                <p:oleObj spid="_x0000_s25940" name="Equation" r:id="rId10" imgW="2031840" imgH="457200" progId="Equation.3">
                  <p:embed/>
                </p:oleObj>
              </mc:Choice>
              <mc:Fallback>
                <p:oleObj name="Equation" r:id="rId10" imgW="203184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23617" y="3929063"/>
                        <a:ext cx="4790016"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6883400" y="4792663"/>
          <a:ext cx="1464733" cy="919162"/>
        </p:xfrm>
        <a:graphic>
          <a:graphicData uri="http://schemas.openxmlformats.org/presentationml/2006/ole">
            <mc:AlternateContent xmlns:mc="http://schemas.openxmlformats.org/markup-compatibility/2006">
              <mc:Choice xmlns:v="urn:schemas-microsoft-com:vml" Requires="v">
                <p:oleObj spid="_x0000_s25941" name="Equation" r:id="rId12" imgW="545760" imgH="457200" progId="Equation.3">
                  <p:embed/>
                </p:oleObj>
              </mc:Choice>
              <mc:Fallback>
                <p:oleObj name="Equation" r:id="rId12" imgW="545760" imgH="457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83400" y="4792663"/>
                        <a:ext cx="1464733"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3" name="Text Box 27"/>
          <p:cNvSpPr txBox="1">
            <a:spLocks noChangeArrowheads="1"/>
          </p:cNvSpPr>
          <p:nvPr/>
        </p:nvSpPr>
        <p:spPr bwMode="auto">
          <a:xfrm>
            <a:off x="3822701" y="3136901"/>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a:solidFill>
                  <a:srgbClr val="000000"/>
                </a:solidFill>
              </a:rPr>
              <a:t>X</a:t>
            </a:r>
          </a:p>
        </p:txBody>
      </p:sp>
      <p:sp>
        <p:nvSpPr>
          <p:cNvPr id="6154" name="Text Box 28"/>
          <p:cNvSpPr txBox="1">
            <a:spLocks noChangeArrowheads="1"/>
          </p:cNvSpPr>
          <p:nvPr/>
        </p:nvSpPr>
        <p:spPr bwMode="auto">
          <a:xfrm>
            <a:off x="5935134" y="3136901"/>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a:solidFill>
                  <a:srgbClr val="000000"/>
                </a:solidFill>
              </a:rPr>
              <a:t>=</a:t>
            </a:r>
          </a:p>
        </p:txBody>
      </p:sp>
      <p:sp>
        <p:nvSpPr>
          <p:cNvPr id="6155" name="Text Box 29"/>
          <p:cNvSpPr txBox="1">
            <a:spLocks noChangeArrowheads="1"/>
          </p:cNvSpPr>
          <p:nvPr/>
        </p:nvSpPr>
        <p:spPr bwMode="auto">
          <a:xfrm>
            <a:off x="6030384" y="4144963"/>
            <a:ext cx="4804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a:solidFill>
                  <a:srgbClr val="000000"/>
                </a:solidFill>
              </a:rPr>
              <a:t>=</a:t>
            </a:r>
          </a:p>
        </p:txBody>
      </p:sp>
      <p:sp>
        <p:nvSpPr>
          <p:cNvPr id="6156" name="Text Box 30"/>
          <p:cNvSpPr txBox="1">
            <a:spLocks noChangeArrowheads="1"/>
          </p:cNvSpPr>
          <p:nvPr/>
        </p:nvSpPr>
        <p:spPr bwMode="auto">
          <a:xfrm>
            <a:off x="6127751" y="5008563"/>
            <a:ext cx="4804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a:solidFill>
                  <a:srgbClr val="000000"/>
                </a:solidFill>
              </a:rPr>
              <a:t>=</a:t>
            </a:r>
          </a:p>
        </p:txBody>
      </p:sp>
      <p:sp>
        <p:nvSpPr>
          <p:cNvPr id="6157" name="Text Box 33"/>
          <p:cNvSpPr txBox="1">
            <a:spLocks noChangeArrowheads="1"/>
          </p:cNvSpPr>
          <p:nvPr/>
        </p:nvSpPr>
        <p:spPr bwMode="auto">
          <a:xfrm>
            <a:off x="8671984" y="3084513"/>
            <a:ext cx="23008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a:t>Define output matrix</a:t>
            </a:r>
          </a:p>
        </p:txBody>
      </p:sp>
      <p:sp>
        <p:nvSpPr>
          <p:cNvPr id="6158" name="Text Box 37"/>
          <p:cNvSpPr txBox="1">
            <a:spLocks noChangeArrowheads="1"/>
          </p:cNvSpPr>
          <p:nvPr/>
        </p:nvSpPr>
        <p:spPr bwMode="auto">
          <a:xfrm>
            <a:off x="2861734" y="3717926"/>
            <a:ext cx="57573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sz="2000" b="1"/>
              <a:t>A</a:t>
            </a:r>
          </a:p>
        </p:txBody>
      </p:sp>
      <p:sp>
        <p:nvSpPr>
          <p:cNvPr id="6159" name="Text Box 38"/>
          <p:cNvSpPr txBox="1">
            <a:spLocks noChangeArrowheads="1"/>
          </p:cNvSpPr>
          <p:nvPr/>
        </p:nvSpPr>
        <p:spPr bwMode="auto">
          <a:xfrm>
            <a:off x="4591051" y="3717926"/>
            <a:ext cx="57573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r>
              <a:rPr lang="en-GB" altLang="en-US" sz="2000" b="1"/>
              <a:t>B</a:t>
            </a:r>
          </a:p>
        </p:txBody>
      </p:sp>
      <p:sp>
        <p:nvSpPr>
          <p:cNvPr id="6160" name="Oval 31"/>
          <p:cNvSpPr>
            <a:spLocks noChangeArrowheads="1"/>
          </p:cNvSpPr>
          <p:nvPr/>
        </p:nvSpPr>
        <p:spPr bwMode="auto">
          <a:xfrm>
            <a:off x="4394201" y="2819401"/>
            <a:ext cx="480484" cy="936625"/>
          </a:xfrm>
          <a:prstGeom prst="ellipse">
            <a:avLst/>
          </a:prstGeom>
          <a:noFill/>
          <a:ln w="25400">
            <a:solidFill>
              <a:srgbClr val="0099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endParaRPr lang="en-US" altLang="en-US"/>
          </a:p>
        </p:txBody>
      </p:sp>
      <p:sp>
        <p:nvSpPr>
          <p:cNvPr id="6161" name="Oval 32"/>
          <p:cNvSpPr>
            <a:spLocks noChangeArrowheads="1"/>
          </p:cNvSpPr>
          <p:nvPr/>
        </p:nvSpPr>
        <p:spPr bwMode="auto">
          <a:xfrm>
            <a:off x="2474385" y="2892425"/>
            <a:ext cx="1246716" cy="433388"/>
          </a:xfrm>
          <a:prstGeom prst="ellipse">
            <a:avLst/>
          </a:prstGeom>
          <a:noFill/>
          <a:ln w="25400">
            <a:solidFill>
              <a:srgbClr val="0099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endParaRPr lang="en-US" altLang="en-US">
              <a:solidFill>
                <a:srgbClr val="3366FF"/>
              </a:solidFill>
            </a:endParaRPr>
          </a:p>
        </p:txBody>
      </p:sp>
      <p:sp>
        <p:nvSpPr>
          <p:cNvPr id="23" name="TextBox 22"/>
          <p:cNvSpPr txBox="1"/>
          <p:nvPr/>
        </p:nvSpPr>
        <p:spPr>
          <a:xfrm>
            <a:off x="29634" y="6553200"/>
            <a:ext cx="3264163" cy="338554"/>
          </a:xfrm>
          <a:prstGeom prst="rect">
            <a:avLst/>
          </a:prstGeom>
          <a:noFill/>
        </p:spPr>
        <p:txBody>
          <a:bodyPr wrap="none">
            <a:spAutoFit/>
          </a:bodyPr>
          <a:lstStyle/>
          <a:p>
            <a:pPr>
              <a:defRPr/>
            </a:pPr>
            <a:r>
              <a:rPr lang="en-US" sz="1600" dirty="0">
                <a:solidFill>
                  <a:srgbClr val="FFFFFF"/>
                </a:solidFill>
                <a:latin typeface="+mn-lt"/>
                <a:ea typeface="+mn-ea"/>
              </a:rPr>
              <a:t>Linear Algebra &amp; Matrices, </a:t>
            </a:r>
            <a:r>
              <a:rPr lang="en-US" sz="1600" dirty="0" err="1">
                <a:solidFill>
                  <a:srgbClr val="FFFFFF"/>
                </a:solidFill>
                <a:latin typeface="+mn-lt"/>
                <a:ea typeface="+mn-ea"/>
              </a:rPr>
              <a:t>MfD</a:t>
            </a:r>
            <a:r>
              <a:rPr lang="en-US" sz="1600" dirty="0">
                <a:solidFill>
                  <a:srgbClr val="FFFFFF"/>
                </a:solidFill>
                <a:latin typeface="+mn-lt"/>
                <a:ea typeface="+mn-ea"/>
              </a:rPr>
              <a:t> 2009</a:t>
            </a:r>
          </a:p>
        </p:txBody>
      </p:sp>
    </p:spTree>
    <p:extLst>
      <p:ext uri="{BB962C8B-B14F-4D97-AF65-F5344CB8AC3E}">
        <p14:creationId xmlns:p14="http://schemas.microsoft.com/office/powerpoint/2010/main" val="5934594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mtClean="0"/>
              <a:t>Matrix multiplication</a:t>
            </a:r>
          </a:p>
        </p:txBody>
      </p:sp>
      <p:sp>
        <p:nvSpPr>
          <p:cNvPr id="23555" name="Content Placeholder 2"/>
          <p:cNvSpPr>
            <a:spLocks noGrp="1"/>
          </p:cNvSpPr>
          <p:nvPr>
            <p:ph idx="1"/>
          </p:nvPr>
        </p:nvSpPr>
        <p:spPr>
          <a:xfrm>
            <a:off x="476251" y="1571626"/>
            <a:ext cx="10972800" cy="4525963"/>
          </a:xfrm>
        </p:spPr>
        <p:txBody>
          <a:bodyPr/>
          <a:lstStyle/>
          <a:p>
            <a:pPr eaLnBrk="1" hangingPunct="1"/>
            <a:r>
              <a:rPr lang="en-US" altLang="en-US" smtClean="0"/>
              <a:t>Matrix multiplication is NOT commutative</a:t>
            </a:r>
          </a:p>
          <a:p>
            <a:pPr eaLnBrk="1" hangingPunct="1"/>
            <a:r>
              <a:rPr lang="en-US" altLang="en-US" smtClean="0"/>
              <a:t>AB≠BA</a:t>
            </a:r>
          </a:p>
          <a:p>
            <a:pPr eaLnBrk="1" hangingPunct="1"/>
            <a:r>
              <a:rPr lang="en-US" altLang="en-US" smtClean="0"/>
              <a:t>Matrix multiplication IS associative</a:t>
            </a:r>
          </a:p>
          <a:p>
            <a:pPr eaLnBrk="1" hangingPunct="1"/>
            <a:r>
              <a:rPr lang="en-US" altLang="en-US" smtClean="0"/>
              <a:t>A(BC)=(AB)C</a:t>
            </a:r>
          </a:p>
          <a:p>
            <a:pPr eaLnBrk="1" hangingPunct="1"/>
            <a:r>
              <a:rPr lang="en-US" altLang="en-US" smtClean="0"/>
              <a:t>Matrix multiplication IS distributive</a:t>
            </a:r>
          </a:p>
          <a:p>
            <a:pPr eaLnBrk="1" hangingPunct="1"/>
            <a:r>
              <a:rPr lang="en-US" altLang="en-US" smtClean="0"/>
              <a:t>A(B+C)=AB+AC</a:t>
            </a:r>
          </a:p>
          <a:p>
            <a:pPr eaLnBrk="1" hangingPunct="1"/>
            <a:r>
              <a:rPr lang="en-US" altLang="en-US" smtClean="0"/>
              <a:t>(A+B)C=AC+BC</a:t>
            </a:r>
          </a:p>
        </p:txBody>
      </p:sp>
      <p:sp>
        <p:nvSpPr>
          <p:cNvPr id="8" name="TextBox 7"/>
          <p:cNvSpPr txBox="1"/>
          <p:nvPr/>
        </p:nvSpPr>
        <p:spPr>
          <a:xfrm>
            <a:off x="29634" y="6553200"/>
            <a:ext cx="3264163" cy="338554"/>
          </a:xfrm>
          <a:prstGeom prst="rect">
            <a:avLst/>
          </a:prstGeom>
          <a:noFill/>
        </p:spPr>
        <p:txBody>
          <a:bodyPr wrap="none">
            <a:spAutoFit/>
          </a:bodyPr>
          <a:lstStyle/>
          <a:p>
            <a:pPr>
              <a:defRPr/>
            </a:pPr>
            <a:r>
              <a:rPr lang="en-US" sz="1600" dirty="0">
                <a:solidFill>
                  <a:srgbClr val="FFFFFF"/>
                </a:solidFill>
                <a:latin typeface="+mn-lt"/>
                <a:ea typeface="+mn-ea"/>
              </a:rPr>
              <a:t>Linear Algebra &amp; Matrices, </a:t>
            </a:r>
            <a:r>
              <a:rPr lang="en-US" sz="1600" dirty="0" err="1">
                <a:solidFill>
                  <a:srgbClr val="FFFFFF"/>
                </a:solidFill>
                <a:latin typeface="+mn-lt"/>
                <a:ea typeface="+mn-ea"/>
              </a:rPr>
              <a:t>MfD</a:t>
            </a:r>
            <a:r>
              <a:rPr lang="en-US" sz="1600" dirty="0">
                <a:solidFill>
                  <a:srgbClr val="FFFFFF"/>
                </a:solidFill>
                <a:latin typeface="+mn-lt"/>
                <a:ea typeface="+mn-ea"/>
              </a:rPr>
              <a:t> 2009</a:t>
            </a:r>
          </a:p>
        </p:txBody>
      </p:sp>
    </p:spTree>
    <p:extLst>
      <p:ext uri="{BB962C8B-B14F-4D97-AF65-F5344CB8AC3E}">
        <p14:creationId xmlns:p14="http://schemas.microsoft.com/office/powerpoint/2010/main" val="6190509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Transpose of Matrix </a:t>
            </a:r>
            <a:endParaRPr lang="en-US" dirty="0"/>
          </a:p>
        </p:txBody>
      </p:sp>
      <p:sp>
        <p:nvSpPr>
          <p:cNvPr id="3" name="Content Placeholder 2"/>
          <p:cNvSpPr>
            <a:spLocks noGrp="1"/>
          </p:cNvSpPr>
          <p:nvPr>
            <p:ph idx="1"/>
          </p:nvPr>
        </p:nvSpPr>
        <p:spPr/>
        <p:txBody>
          <a:bodyPr/>
          <a:lstStyle/>
          <a:p>
            <a:r>
              <a:rPr lang="en-US" dirty="0" smtClean="0"/>
              <a:t>The </a:t>
            </a:r>
            <a:r>
              <a:rPr lang="en-US" dirty="0"/>
              <a:t>transpose of an m × n matrix A, we mean a matrix of order n × m having the </a:t>
            </a:r>
            <a:r>
              <a:rPr lang="en-US" dirty="0" smtClean="0"/>
              <a:t>rows of </a:t>
            </a:r>
            <a:r>
              <a:rPr lang="en-US" dirty="0"/>
              <a:t>A as its columns and the columns of A as its rows</a:t>
            </a:r>
            <a:r>
              <a:rPr lang="en-US" dirty="0" smtClean="0"/>
              <a:t>.</a:t>
            </a:r>
          </a:p>
          <a:p>
            <a:endParaRPr lang="en-US" dirty="0"/>
          </a:p>
          <a:p>
            <a:endParaRPr lang="en-US" dirty="0" smtClean="0"/>
          </a:p>
          <a:p>
            <a:r>
              <a:rPr lang="en-US" dirty="0"/>
              <a:t>For any matrix A, we </a:t>
            </a:r>
            <a:r>
              <a:rPr lang="en-US" dirty="0" smtClean="0"/>
              <a:t>have</a:t>
            </a:r>
            <a:endParaRPr lang="en-US" dirty="0"/>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234" y="3103159"/>
            <a:ext cx="6732183" cy="1182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330" y="5257445"/>
            <a:ext cx="2967627" cy="1034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232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Title 33"/>
          <p:cNvSpPr>
            <a:spLocks noGrp="1"/>
          </p:cNvSpPr>
          <p:nvPr>
            <p:ph type="title"/>
          </p:nvPr>
        </p:nvSpPr>
        <p:spPr/>
        <p:txBody>
          <a:bodyPr/>
          <a:lstStyle/>
          <a:p>
            <a:pPr eaLnBrk="1" hangingPunct="1"/>
            <a:r>
              <a:rPr lang="en-GB" altLang="en-US" smtClean="0"/>
              <a:t>Vector Products</a:t>
            </a:r>
            <a:endParaRPr lang="en-US" altLang="en-US" smtClean="0"/>
          </a:p>
        </p:txBody>
      </p:sp>
      <p:sp>
        <p:nvSpPr>
          <p:cNvPr id="7175" name="Rectangle 3"/>
          <p:cNvSpPr>
            <a:spLocks noGrp="1" noChangeArrowheads="1"/>
          </p:cNvSpPr>
          <p:nvPr>
            <p:ph idx="1"/>
          </p:nvPr>
        </p:nvSpPr>
        <p:spPr>
          <a:xfrm>
            <a:off x="6705600" y="2751138"/>
            <a:ext cx="6807200" cy="685800"/>
          </a:xfrm>
        </p:spPr>
        <p:txBody>
          <a:bodyPr/>
          <a:lstStyle/>
          <a:p>
            <a:pPr eaLnBrk="1" hangingPunct="1">
              <a:lnSpc>
                <a:spcPct val="90000"/>
              </a:lnSpc>
              <a:buFont typeface="Arial" charset="0"/>
              <a:buNone/>
            </a:pPr>
            <a:r>
              <a:rPr lang="en-GB" altLang="en-US" sz="1800" smtClean="0"/>
              <a:t>Inner product X</a:t>
            </a:r>
            <a:r>
              <a:rPr lang="en-GB" altLang="en-US" sz="1800" baseline="30000" smtClean="0"/>
              <a:t>T</a:t>
            </a:r>
            <a:r>
              <a:rPr lang="en-GB" altLang="en-US" sz="1800" smtClean="0"/>
              <a:t>Y is a scalar</a:t>
            </a:r>
          </a:p>
          <a:p>
            <a:pPr eaLnBrk="1" hangingPunct="1">
              <a:lnSpc>
                <a:spcPct val="90000"/>
              </a:lnSpc>
              <a:buFont typeface="Wingdings" pitchFamily="2" charset="2"/>
              <a:buNone/>
            </a:pPr>
            <a:r>
              <a:rPr lang="en-GB" altLang="en-US" sz="1800" smtClean="0"/>
              <a:t>	(1xn) (nx1)  </a:t>
            </a:r>
          </a:p>
        </p:txBody>
      </p:sp>
      <p:sp>
        <p:nvSpPr>
          <p:cNvPr id="7176" name="Text Box 4"/>
          <p:cNvSpPr txBox="1">
            <a:spLocks noChangeArrowheads="1"/>
          </p:cNvSpPr>
          <p:nvPr/>
        </p:nvSpPr>
        <p:spPr bwMode="auto">
          <a:xfrm>
            <a:off x="2032001" y="1524001"/>
            <a:ext cx="1065741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endParaRPr lang="en-US" altLang="en-US"/>
          </a:p>
        </p:txBody>
      </p:sp>
      <p:sp>
        <p:nvSpPr>
          <p:cNvPr id="7177" name="Text Box 7"/>
          <p:cNvSpPr txBox="1">
            <a:spLocks noChangeArrowheads="1"/>
          </p:cNvSpPr>
          <p:nvPr/>
        </p:nvSpPr>
        <p:spPr bwMode="auto">
          <a:xfrm>
            <a:off x="5712885" y="2205038"/>
            <a:ext cx="383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pPr>
            <a:endParaRPr lang="en-US" altLang="en-US"/>
          </a:p>
        </p:txBody>
      </p:sp>
      <p:sp>
        <p:nvSpPr>
          <p:cNvPr id="26636" name="Text Box 12"/>
          <p:cNvSpPr txBox="1">
            <a:spLocks noChangeArrowheads="1"/>
          </p:cNvSpPr>
          <p:nvPr/>
        </p:nvSpPr>
        <p:spPr bwMode="auto">
          <a:xfrm>
            <a:off x="6096001" y="5201930"/>
            <a:ext cx="6864351" cy="1439863"/>
          </a:xfrm>
          <a:prstGeom prst="rect">
            <a:avLst/>
          </a:prstGeom>
          <a:noFill/>
          <a:ln w="9525">
            <a:noFill/>
            <a:miter lim="800000"/>
            <a:headEnd/>
            <a:tailEnd/>
          </a:ln>
          <a:effectLst/>
        </p:spPr>
        <p:txBody>
          <a:bodyPr>
            <a:spAutoFit/>
          </a:bodyPr>
          <a:lstStyle>
            <a:lvl1pPr eaLnBrk="0" hangingPunct="0">
              <a:defRPr>
                <a:solidFill>
                  <a:schemeClr val="tx1"/>
                </a:solidFill>
                <a:latin typeface="Tahoma" pitchFamily="-106" charset="0"/>
                <a:ea typeface="ＭＳ Ｐゴシック" pitchFamily="-106" charset="-128"/>
              </a:defRPr>
            </a:lvl1pPr>
            <a:lvl2pPr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lvl="1" eaLnBrk="1" hangingPunct="1">
              <a:spcBef>
                <a:spcPct val="20000"/>
              </a:spcBef>
              <a:buClr>
                <a:schemeClr val="hlink"/>
              </a:buClr>
              <a:buSzPct val="70000"/>
            </a:pPr>
            <a:r>
              <a:rPr lang="en-GB" altLang="en-US">
                <a:effectLst>
                  <a:outerShdw blurRad="38100" dist="38100" dir="2700000" algn="tl">
                    <a:srgbClr val="C0C0C0"/>
                  </a:outerShdw>
                </a:effectLst>
                <a:latin typeface="Rockwell" pitchFamily="-106" charset="0"/>
              </a:rPr>
              <a:t>Outer product XY</a:t>
            </a:r>
            <a:r>
              <a:rPr lang="en-GB" altLang="en-US" baseline="30000">
                <a:effectLst>
                  <a:outerShdw blurRad="38100" dist="38100" dir="2700000" algn="tl">
                    <a:srgbClr val="C0C0C0"/>
                  </a:outerShdw>
                </a:effectLst>
                <a:latin typeface="Rockwell" pitchFamily="-106" charset="0"/>
              </a:rPr>
              <a:t>T</a:t>
            </a:r>
            <a:r>
              <a:rPr lang="en-GB" altLang="en-US">
                <a:effectLst>
                  <a:outerShdw blurRad="38100" dist="38100" dir="2700000" algn="tl">
                    <a:srgbClr val="C0C0C0"/>
                  </a:outerShdw>
                </a:effectLst>
                <a:latin typeface="Rockwell" pitchFamily="-106" charset="0"/>
              </a:rPr>
              <a:t> is a matrix</a:t>
            </a:r>
          </a:p>
          <a:p>
            <a:pPr lvl="1" eaLnBrk="1" hangingPunct="1">
              <a:spcBef>
                <a:spcPct val="20000"/>
              </a:spcBef>
              <a:buClr>
                <a:schemeClr val="hlink"/>
              </a:buClr>
              <a:buSzPct val="70000"/>
              <a:buFont typeface="Wingdings" pitchFamily="2" charset="2"/>
              <a:buNone/>
            </a:pPr>
            <a:r>
              <a:rPr lang="en-GB" altLang="en-US">
                <a:effectLst>
                  <a:outerShdw blurRad="38100" dist="38100" dir="2700000" algn="tl">
                    <a:srgbClr val="C0C0C0"/>
                  </a:outerShdw>
                </a:effectLst>
                <a:latin typeface="Rockwell" pitchFamily="-106" charset="0"/>
              </a:rPr>
              <a:t>	(nx1) (1xn)  </a:t>
            </a:r>
          </a:p>
          <a:p>
            <a:pPr lvl="1" eaLnBrk="1" hangingPunct="1">
              <a:spcBef>
                <a:spcPct val="20000"/>
              </a:spcBef>
              <a:buClr>
                <a:schemeClr val="hlink"/>
              </a:buClr>
              <a:buSzPct val="70000"/>
              <a:buFont typeface="Wingdings" pitchFamily="2" charset="2"/>
              <a:buNone/>
            </a:pPr>
            <a:r>
              <a:rPr lang="en-GB" altLang="en-US">
                <a:effectLst>
                  <a:outerShdw blurRad="38100" dist="38100" dir="2700000" algn="tl">
                    <a:srgbClr val="C0C0C0"/>
                  </a:outerShdw>
                </a:effectLst>
                <a:latin typeface="Rockwell" pitchFamily="-106" charset="0"/>
              </a:rPr>
              <a:t>	</a:t>
            </a:r>
          </a:p>
          <a:p>
            <a:pPr eaLnBrk="1" hangingPunct="1">
              <a:spcBef>
                <a:spcPct val="50000"/>
              </a:spcBef>
            </a:pPr>
            <a:endParaRPr lang="en-GB" altLang="en-US">
              <a:latin typeface="Rockwell" pitchFamily="-106" charset="0"/>
            </a:endParaRPr>
          </a:p>
        </p:txBody>
      </p:sp>
      <p:graphicFrame>
        <p:nvGraphicFramePr>
          <p:cNvPr id="7170" name="Object 2"/>
          <p:cNvGraphicFramePr>
            <a:graphicFrameLocks noChangeAspect="1"/>
          </p:cNvGraphicFramePr>
          <p:nvPr/>
        </p:nvGraphicFramePr>
        <p:xfrm>
          <a:off x="666751" y="5214938"/>
          <a:ext cx="5903383" cy="952500"/>
        </p:xfrm>
        <a:graphic>
          <a:graphicData uri="http://schemas.openxmlformats.org/presentationml/2006/ole">
            <mc:AlternateContent xmlns:mc="http://schemas.openxmlformats.org/markup-compatibility/2006">
              <mc:Choice xmlns:v="urn:schemas-microsoft-com:vml" Requires="v">
                <p:oleObj spid="_x0000_s26894" name="Equation" r:id="rId3" imgW="2781300" imgH="660400" progId="Equation.3">
                  <p:embed/>
                </p:oleObj>
              </mc:Choice>
              <mc:Fallback>
                <p:oleObj name="Equation" r:id="rId3" imgW="2781300" imgH="660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1" y="5214938"/>
                        <a:ext cx="5903383" cy="9525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179" name="Group 34"/>
          <p:cNvGrpSpPr>
            <a:grpSpLocks/>
          </p:cNvGrpSpPr>
          <p:nvPr/>
        </p:nvGrpSpPr>
        <p:grpSpPr bwMode="auto">
          <a:xfrm>
            <a:off x="431801" y="2924175"/>
            <a:ext cx="10833100" cy="1692275"/>
            <a:chOff x="295" y="1797"/>
            <a:chExt cx="5118" cy="1066"/>
          </a:xfrm>
        </p:grpSpPr>
        <p:graphicFrame>
          <p:nvGraphicFramePr>
            <p:cNvPr id="7173" name="Object 5"/>
            <p:cNvGraphicFramePr>
              <a:graphicFrameLocks noChangeAspect="1"/>
            </p:cNvGraphicFramePr>
            <p:nvPr/>
          </p:nvGraphicFramePr>
          <p:xfrm>
            <a:off x="884" y="2115"/>
            <a:ext cx="4529" cy="748"/>
          </p:xfrm>
          <a:graphic>
            <a:graphicData uri="http://schemas.openxmlformats.org/presentationml/2006/ole">
              <mc:AlternateContent xmlns:mc="http://schemas.openxmlformats.org/markup-compatibility/2006">
                <mc:Choice xmlns:v="urn:schemas-microsoft-com:vml" Requires="v">
                  <p:oleObj spid="_x0000_s26895" name="Equation" r:id="rId5" imgW="3327120" imgH="711000" progId="Equation.3">
                    <p:embed/>
                  </p:oleObj>
                </mc:Choice>
                <mc:Fallback>
                  <p:oleObj name="Equation" r:id="rId5" imgW="332712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 y="2115"/>
                          <a:ext cx="4529" cy="74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Rectangle 11"/>
            <p:cNvSpPr>
              <a:spLocks noChangeArrowheads="1"/>
            </p:cNvSpPr>
            <p:nvPr/>
          </p:nvSpPr>
          <p:spPr bwMode="auto">
            <a:xfrm>
              <a:off x="295" y="1797"/>
              <a:ext cx="2976" cy="229"/>
            </a:xfrm>
            <a:prstGeom prst="rect">
              <a:avLst/>
            </a:prstGeom>
            <a:noFill/>
            <a:ln w="47625" cmpd="thickThin">
              <a:noFill/>
              <a:miter lim="800000"/>
              <a:headEnd/>
              <a:tailEnd/>
            </a:ln>
            <a:effectLst/>
          </p:spPr>
          <p:txBody>
            <a:bodyPr lIns="90000" tIns="43200" rIns="90000" bIns="43200">
              <a:spAutoFit/>
            </a:bodyPr>
            <a:lstStyle/>
            <a:p>
              <a:pPr>
                <a:lnSpc>
                  <a:spcPct val="90000"/>
                </a:lnSpc>
                <a:spcBef>
                  <a:spcPct val="20000"/>
                </a:spcBef>
                <a:defRPr/>
              </a:pPr>
              <a:r>
                <a:rPr lang="en-GB" sz="2000" b="1" dirty="0">
                  <a:latin typeface="+mn-lt"/>
                  <a:ea typeface="+mn-ea"/>
                </a:rPr>
                <a:t>Inner product </a:t>
              </a:r>
              <a:r>
                <a:rPr lang="en-GB" sz="2000" dirty="0">
                  <a:latin typeface="+mn-lt"/>
                  <a:ea typeface="+mn-ea"/>
                </a:rPr>
                <a:t>= scalar</a:t>
              </a:r>
            </a:p>
          </p:txBody>
        </p:sp>
      </p:grpSp>
      <p:grpSp>
        <p:nvGrpSpPr>
          <p:cNvPr id="7180" name="Group 30"/>
          <p:cNvGrpSpPr>
            <a:grpSpLocks/>
          </p:cNvGrpSpPr>
          <p:nvPr/>
        </p:nvGrpSpPr>
        <p:grpSpPr bwMode="auto">
          <a:xfrm>
            <a:off x="508001" y="1516064"/>
            <a:ext cx="6836833" cy="1150937"/>
            <a:chOff x="295" y="981"/>
            <a:chExt cx="2396" cy="725"/>
          </a:xfrm>
        </p:grpSpPr>
        <p:grpSp>
          <p:nvGrpSpPr>
            <p:cNvPr id="7186" name="Group 29"/>
            <p:cNvGrpSpPr>
              <a:grpSpLocks/>
            </p:cNvGrpSpPr>
            <p:nvPr/>
          </p:nvGrpSpPr>
          <p:grpSpPr bwMode="auto">
            <a:xfrm>
              <a:off x="295" y="981"/>
              <a:ext cx="1681" cy="725"/>
              <a:chOff x="295" y="845"/>
              <a:chExt cx="1681" cy="725"/>
            </a:xfrm>
          </p:grpSpPr>
          <p:sp>
            <p:nvSpPr>
              <p:cNvPr id="7187" name="Rectangle 13"/>
              <p:cNvSpPr>
                <a:spLocks noChangeArrowheads="1"/>
              </p:cNvSpPr>
              <p:nvPr/>
            </p:nvSpPr>
            <p:spPr bwMode="auto">
              <a:xfrm>
                <a:off x="295" y="1026"/>
                <a:ext cx="119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cmpd="thickThin">
                    <a:solidFill>
                      <a:srgbClr val="000000"/>
                    </a:solidFill>
                    <a:miter lim="800000"/>
                    <a:headEnd/>
                    <a:tailEnd/>
                  </a14:hiddenLine>
                </a:ext>
              </a:extLst>
            </p:spPr>
            <p:txBody>
              <a:bodyPr lIns="90000" tIns="43200" rIns="90000" bIns="43200">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lnSpc>
                    <a:spcPct val="90000"/>
                  </a:lnSpc>
                  <a:spcBef>
                    <a:spcPct val="20000"/>
                  </a:spcBef>
                </a:pPr>
                <a:r>
                  <a:rPr lang="en-GB" altLang="en-US" sz="2000" b="1">
                    <a:latin typeface="Rockwell" pitchFamily="-106" charset="0"/>
                  </a:rPr>
                  <a:t>Two vectors:  </a:t>
                </a:r>
              </a:p>
            </p:txBody>
          </p:sp>
          <p:graphicFrame>
            <p:nvGraphicFramePr>
              <p:cNvPr id="7172" name="Object 4"/>
              <p:cNvGraphicFramePr>
                <a:graphicFrameLocks noChangeAspect="1"/>
              </p:cNvGraphicFramePr>
              <p:nvPr/>
            </p:nvGraphicFramePr>
            <p:xfrm>
              <a:off x="1383" y="845"/>
              <a:ext cx="593" cy="725"/>
            </p:xfrm>
            <a:graphic>
              <a:graphicData uri="http://schemas.openxmlformats.org/presentationml/2006/ole">
                <mc:AlternateContent xmlns:mc="http://schemas.openxmlformats.org/markup-compatibility/2006">
                  <mc:Choice xmlns:v="urn:schemas-microsoft-com:vml" Requires="v">
                    <p:oleObj spid="_x0000_s26896" name="Equation" r:id="rId7" imgW="545760" imgH="711000" progId="Equation.3">
                      <p:embed/>
                    </p:oleObj>
                  </mc:Choice>
                  <mc:Fallback>
                    <p:oleObj name="Equation" r:id="rId7" imgW="54576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3" y="845"/>
                            <a:ext cx="593" cy="7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171" name="Object 3"/>
            <p:cNvGraphicFramePr>
              <a:graphicFrameLocks noChangeAspect="1"/>
            </p:cNvGraphicFramePr>
            <p:nvPr/>
          </p:nvGraphicFramePr>
          <p:xfrm>
            <a:off x="2109" y="981"/>
            <a:ext cx="582" cy="725"/>
          </p:xfrm>
          <a:graphic>
            <a:graphicData uri="http://schemas.openxmlformats.org/presentationml/2006/ole">
              <mc:AlternateContent xmlns:mc="http://schemas.openxmlformats.org/markup-compatibility/2006">
                <mc:Choice xmlns:v="urn:schemas-microsoft-com:vml" Requires="v">
                  <p:oleObj spid="_x0000_s26897" name="Equation" r:id="rId9" imgW="571320" imgH="711000" progId="Equation.3">
                    <p:embed/>
                  </p:oleObj>
                </mc:Choice>
                <mc:Fallback>
                  <p:oleObj name="Equation" r:id="rId9" imgW="57132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9" y="981"/>
                          <a:ext cx="582" cy="7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181" name="Rectangle 6"/>
          <p:cNvSpPr>
            <a:spLocks noChangeArrowheads="1"/>
          </p:cNvSpPr>
          <p:nvPr/>
        </p:nvSpPr>
        <p:spPr bwMode="auto">
          <a:xfrm>
            <a:off x="508000" y="3894139"/>
            <a:ext cx="5384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20000"/>
              </a:spcBef>
            </a:pPr>
            <a:endParaRPr lang="en-GB" altLang="en-US" sz="2800" b="1" dirty="0">
              <a:latin typeface="Rockwell" pitchFamily="-106" charset="0"/>
            </a:endParaRPr>
          </a:p>
          <a:p>
            <a:pPr eaLnBrk="1" hangingPunct="1">
              <a:spcBef>
                <a:spcPct val="20000"/>
              </a:spcBef>
            </a:pPr>
            <a:endParaRPr lang="en-GB" altLang="en-US" sz="2000" b="1" dirty="0">
              <a:latin typeface="Rockwell" pitchFamily="-106" charset="0"/>
            </a:endParaRPr>
          </a:p>
          <a:p>
            <a:pPr eaLnBrk="1" hangingPunct="1">
              <a:spcBef>
                <a:spcPct val="20000"/>
              </a:spcBef>
            </a:pPr>
            <a:r>
              <a:rPr lang="en-GB" altLang="en-US" sz="2000" b="1" dirty="0">
                <a:latin typeface="Rockwell" pitchFamily="-106" charset="0"/>
              </a:rPr>
              <a:t>Outer product </a:t>
            </a:r>
            <a:r>
              <a:rPr lang="en-GB" altLang="en-US" sz="2000" dirty="0">
                <a:latin typeface="Rockwell" pitchFamily="-106" charset="0"/>
              </a:rPr>
              <a:t>= matrix</a:t>
            </a:r>
          </a:p>
        </p:txBody>
      </p:sp>
      <p:sp>
        <p:nvSpPr>
          <p:cNvPr id="38" name="TextBox 37"/>
          <p:cNvSpPr txBox="1"/>
          <p:nvPr/>
        </p:nvSpPr>
        <p:spPr>
          <a:xfrm>
            <a:off x="29634" y="6553200"/>
            <a:ext cx="3264163" cy="338554"/>
          </a:xfrm>
          <a:prstGeom prst="rect">
            <a:avLst/>
          </a:prstGeom>
          <a:noFill/>
        </p:spPr>
        <p:txBody>
          <a:bodyPr wrap="none">
            <a:spAutoFit/>
          </a:bodyPr>
          <a:lstStyle/>
          <a:p>
            <a:pPr>
              <a:defRPr/>
            </a:pPr>
            <a:r>
              <a:rPr lang="en-US" sz="1600" dirty="0">
                <a:solidFill>
                  <a:srgbClr val="FFFFFF"/>
                </a:solidFill>
                <a:latin typeface="+mn-lt"/>
                <a:ea typeface="+mn-ea"/>
              </a:rPr>
              <a:t>Linear Algebra &amp; Matrices, </a:t>
            </a:r>
            <a:r>
              <a:rPr lang="en-US" sz="1600" dirty="0" err="1">
                <a:solidFill>
                  <a:srgbClr val="FFFFFF"/>
                </a:solidFill>
                <a:latin typeface="+mn-lt"/>
                <a:ea typeface="+mn-ea"/>
              </a:rPr>
              <a:t>MfD</a:t>
            </a:r>
            <a:r>
              <a:rPr lang="en-US" sz="1600" dirty="0">
                <a:solidFill>
                  <a:srgbClr val="FFFFFF"/>
                </a:solidFill>
                <a:latin typeface="+mn-lt"/>
                <a:ea typeface="+mn-ea"/>
              </a:rPr>
              <a:t> 2009</a:t>
            </a:r>
          </a:p>
        </p:txBody>
      </p:sp>
    </p:spTree>
    <p:extLst>
      <p:ext uri="{BB962C8B-B14F-4D97-AF65-F5344CB8AC3E}">
        <p14:creationId xmlns:p14="http://schemas.microsoft.com/office/powerpoint/2010/main" val="3035326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More Special Matrices</a:t>
            </a:r>
          </a:p>
        </p:txBody>
      </p:sp>
      <p:pic>
        <p:nvPicPr>
          <p:cNvPr id="5734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94242" y="1699644"/>
            <a:ext cx="8513613" cy="2217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47" name="Picture 3"/>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98234" y="3916907"/>
            <a:ext cx="8246517" cy="2935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5918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 matrix look like?</a:t>
            </a:r>
            <a:endParaRPr lang="en-US" dirty="0"/>
          </a:p>
        </p:txBody>
      </p:sp>
      <p:sp>
        <p:nvSpPr>
          <p:cNvPr id="82945" name="Rectangle 1"/>
          <p:cNvSpPr>
            <a:spLocks noChangeArrowheads="1"/>
          </p:cNvSpPr>
          <p:nvPr/>
        </p:nvSpPr>
        <p:spPr bwMode="auto">
          <a:xfrm>
            <a:off x="609600" y="2197481"/>
            <a:ext cx="11074400" cy="9797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Matrices are everywhere.  If you have used a spreadsheet such as Excel or Lotus or written a table, you have used a matrix.  Matrices make presentation of numbers clearer and make calculations easier to program.  </a:t>
            </a:r>
          </a:p>
          <a:p>
            <a:pPr marL="0" marR="0" lvl="0" indent="0" algn="l" defTabSz="914400" rtl="0" eaLnBrk="0" fontAlgn="base" latinLnBrk="0" hangingPunct="0">
              <a:lnSpc>
                <a:spcPts val="2600"/>
              </a:lnSpc>
              <a:spcBef>
                <a:spcPct val="0"/>
              </a:spcBef>
              <a:spcAft>
                <a:spcPct val="0"/>
              </a:spcAft>
              <a:buClrTx/>
              <a:buSzTx/>
              <a:buFontTx/>
              <a:buNone/>
              <a:tabLst/>
            </a:pPr>
            <a:endParaRPr lang="en-US" dirty="0">
              <a:latin typeface="Times New Roman" pitchFamily="18" charset="0"/>
              <a:ea typeface="Times New Roman" pitchFamily="18" charset="0"/>
              <a:cs typeface="Times New Roman" pitchFamily="18" charset="0"/>
            </a:endParaRPr>
          </a:p>
        </p:txBody>
      </p:sp>
      <p:sp>
        <p:nvSpPr>
          <p:cNvPr id="82947" name="Rectangle 3"/>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2946" name="Object 2"/>
          <p:cNvGraphicFramePr>
            <a:graphicFrameLocks noChangeAspect="1"/>
          </p:cNvGraphicFramePr>
          <p:nvPr/>
        </p:nvGraphicFramePr>
        <p:xfrm>
          <a:off x="4978400" y="4038600"/>
          <a:ext cx="2743200" cy="1234440"/>
        </p:xfrm>
        <a:graphic>
          <a:graphicData uri="http://schemas.openxmlformats.org/presentationml/2006/ole">
            <mc:AlternateContent xmlns:mc="http://schemas.openxmlformats.org/markup-compatibility/2006">
              <mc:Choice xmlns:v="urn:schemas-microsoft-com:vml" Requires="v">
                <p:oleObj spid="_x0000_s1160" name="Equation" r:id="rId3" imgW="1193800" imgH="711200" progId="Equation.3">
                  <p:embed/>
                </p:oleObj>
              </mc:Choice>
              <mc:Fallback>
                <p:oleObj name="Equation" r:id="rId3" imgW="11938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8400" y="4038600"/>
                        <a:ext cx="2743200" cy="1234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4978401" y="3657600"/>
            <a:ext cx="2664345" cy="369332"/>
          </a:xfrm>
          <a:prstGeom prst="rect">
            <a:avLst/>
          </a:prstGeom>
        </p:spPr>
        <p:txBody>
          <a:bodyPr wrap="square">
            <a:spAutoFit/>
          </a:bodyPr>
          <a:lstStyle/>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Q1       Q2        Q3       Q4</a:t>
            </a:r>
            <a:endParaRPr lang="en-US" dirty="0">
              <a:latin typeface="Times New Roman" pitchFamily="18" charset="0"/>
              <a:cs typeface="Times New Roman" pitchFamily="18" charset="0"/>
            </a:endParaRPr>
          </a:p>
        </p:txBody>
      </p:sp>
      <p:sp>
        <p:nvSpPr>
          <p:cNvPr id="82949"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2948" name="Object 4"/>
          <p:cNvGraphicFramePr>
            <a:graphicFrameLocks noChangeAspect="1"/>
          </p:cNvGraphicFramePr>
          <p:nvPr/>
        </p:nvGraphicFramePr>
        <p:xfrm>
          <a:off x="2641602" y="4038601"/>
          <a:ext cx="1625599" cy="1184855"/>
        </p:xfrm>
        <a:graphic>
          <a:graphicData uri="http://schemas.openxmlformats.org/presentationml/2006/ole">
            <mc:AlternateContent xmlns:mc="http://schemas.openxmlformats.org/markup-compatibility/2006">
              <mc:Choice xmlns:v="urn:schemas-microsoft-com:vml" Requires="v">
                <p:oleObj spid="_x0000_s1161" name="Equation" r:id="rId5" imgW="672808" imgH="660113" progId="Equation.3">
                  <p:embed/>
                </p:oleObj>
              </mc:Choice>
              <mc:Fallback>
                <p:oleObj name="Equation" r:id="rId5" imgW="672808" imgH="6601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1602" y="4038601"/>
                        <a:ext cx="1625599" cy="11848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0" name="Rectangle 6"/>
          <p:cNvSpPr>
            <a:spLocks noChangeArrowheads="1"/>
          </p:cNvSpPr>
          <p:nvPr/>
        </p:nvSpPr>
        <p:spPr bwMode="auto">
          <a:xfrm>
            <a:off x="406400" y="5638801"/>
            <a:ext cx="114808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If one wants to know how many </a:t>
            </a:r>
            <a:r>
              <a:rPr kumimoji="0" lang="en-US"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Copper</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tires were sold in </a:t>
            </a:r>
            <a:r>
              <a:rPr kumimoji="0" lang="en-US"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Quarter 4</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we go along the row </a:t>
            </a:r>
            <a:r>
              <a:rPr kumimoji="0" lang="en-US"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Copper</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and column </a:t>
            </a:r>
            <a:r>
              <a:rPr kumimoji="0" lang="en-US"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Q4</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and find that it is 27.</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 name="Rectangle 2"/>
          <p:cNvSpPr/>
          <p:nvPr/>
        </p:nvSpPr>
        <p:spPr>
          <a:xfrm>
            <a:off x="736978" y="3105835"/>
            <a:ext cx="10686198" cy="369332"/>
          </a:xfrm>
          <a:prstGeom prst="rect">
            <a:avLst/>
          </a:prstGeom>
        </p:spPr>
        <p:txBody>
          <a:bodyPr wrap="square">
            <a:spAutoFit/>
          </a:bodyPr>
          <a:lstStyle/>
          <a:p>
            <a:pPr lvl="0" eaLnBrk="0" fontAlgn="base" hangingPunct="0">
              <a:spcBef>
                <a:spcPct val="0"/>
              </a:spcBef>
              <a:spcAft>
                <a:spcPct val="0"/>
              </a:spcAft>
            </a:pPr>
            <a:r>
              <a:rPr lang="en-US" dirty="0">
                <a:latin typeface="Times New Roman" pitchFamily="18" charset="0"/>
                <a:ea typeface="Times New Roman" pitchFamily="18" charset="0"/>
                <a:cs typeface="Times New Roman" pitchFamily="18" charset="0"/>
              </a:rPr>
              <a:t>Look at the matrix below about the sale of tires in a </a:t>
            </a:r>
            <a:r>
              <a:rPr lang="en-US" dirty="0" smtClean="0">
                <a:latin typeface="Times New Roman" pitchFamily="18" charset="0"/>
                <a:ea typeface="Times New Roman" pitchFamily="18" charset="0"/>
                <a:cs typeface="Times New Roman" pitchFamily="18" charset="0"/>
              </a:rPr>
              <a:t>store </a:t>
            </a:r>
            <a:r>
              <a:rPr lang="en-US" dirty="0">
                <a:latin typeface="Times New Roman" pitchFamily="18" charset="0"/>
                <a:ea typeface="Times New Roman" pitchFamily="18" charset="0"/>
                <a:cs typeface="Times New Roman" pitchFamily="18" charset="0"/>
              </a:rPr>
              <a:t>– given by quarter and make of tires.</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95652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945"/>
                                        </p:tgtEl>
                                        <p:attrNameLst>
                                          <p:attrName>style.visibility</p:attrName>
                                        </p:attrNameLst>
                                      </p:cBhvr>
                                      <p:to>
                                        <p:strVal val="visible"/>
                                      </p:to>
                                    </p:set>
                                    <p:anim calcmode="lin" valueType="num">
                                      <p:cBhvr additive="base">
                                        <p:cTn id="7" dur="500" fill="hold"/>
                                        <p:tgtEl>
                                          <p:spTgt spid="82945"/>
                                        </p:tgtEl>
                                        <p:attrNameLst>
                                          <p:attrName>ppt_x</p:attrName>
                                        </p:attrNameLst>
                                      </p:cBhvr>
                                      <p:tavLst>
                                        <p:tav tm="0">
                                          <p:val>
                                            <p:strVal val="#ppt_x"/>
                                          </p:val>
                                        </p:tav>
                                        <p:tav tm="100000">
                                          <p:val>
                                            <p:strVal val="#ppt_x"/>
                                          </p:val>
                                        </p:tav>
                                      </p:tavLst>
                                    </p:anim>
                                    <p:anim calcmode="lin" valueType="num">
                                      <p:cBhvr additive="base">
                                        <p:cTn id="8" dur="500" fill="hold"/>
                                        <p:tgtEl>
                                          <p:spTgt spid="829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948"/>
                                        </p:tgtEl>
                                        <p:attrNameLst>
                                          <p:attrName>style.visibility</p:attrName>
                                        </p:attrNameLst>
                                      </p:cBhvr>
                                      <p:to>
                                        <p:strVal val="visible"/>
                                      </p:to>
                                    </p:set>
                                    <p:anim calcmode="lin" valueType="num">
                                      <p:cBhvr additive="base">
                                        <p:cTn id="19" dur="500" fill="hold"/>
                                        <p:tgtEl>
                                          <p:spTgt spid="82948"/>
                                        </p:tgtEl>
                                        <p:attrNameLst>
                                          <p:attrName>ppt_x</p:attrName>
                                        </p:attrNameLst>
                                      </p:cBhvr>
                                      <p:tavLst>
                                        <p:tav tm="0">
                                          <p:val>
                                            <p:strVal val="#ppt_x"/>
                                          </p:val>
                                        </p:tav>
                                        <p:tav tm="100000">
                                          <p:val>
                                            <p:strVal val="#ppt_x"/>
                                          </p:val>
                                        </p:tav>
                                      </p:tavLst>
                                    </p:anim>
                                    <p:anim calcmode="lin" valueType="num">
                                      <p:cBhvr additive="base">
                                        <p:cTn id="20" dur="500" fill="hold"/>
                                        <p:tgtEl>
                                          <p:spTgt spid="8294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2946"/>
                                        </p:tgtEl>
                                        <p:attrNameLst>
                                          <p:attrName>style.visibility</p:attrName>
                                        </p:attrNameLst>
                                      </p:cBhvr>
                                      <p:to>
                                        <p:strVal val="visible"/>
                                      </p:to>
                                    </p:set>
                                    <p:anim calcmode="lin" valueType="num">
                                      <p:cBhvr additive="base">
                                        <p:cTn id="23" dur="500" fill="hold"/>
                                        <p:tgtEl>
                                          <p:spTgt spid="82946"/>
                                        </p:tgtEl>
                                        <p:attrNameLst>
                                          <p:attrName>ppt_x</p:attrName>
                                        </p:attrNameLst>
                                      </p:cBhvr>
                                      <p:tavLst>
                                        <p:tav tm="0">
                                          <p:val>
                                            <p:strVal val="#ppt_x"/>
                                          </p:val>
                                        </p:tav>
                                        <p:tav tm="100000">
                                          <p:val>
                                            <p:strVal val="#ppt_x"/>
                                          </p:val>
                                        </p:tav>
                                      </p:tavLst>
                                    </p:anim>
                                    <p:anim calcmode="lin" valueType="num">
                                      <p:cBhvr additive="base">
                                        <p:cTn id="24" dur="500" fill="hold"/>
                                        <p:tgtEl>
                                          <p:spTgt spid="8294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2950"/>
                                        </p:tgtEl>
                                        <p:attrNameLst>
                                          <p:attrName>style.visibility</p:attrName>
                                        </p:attrNameLst>
                                      </p:cBhvr>
                                      <p:to>
                                        <p:strVal val="visible"/>
                                      </p:to>
                                    </p:set>
                                    <p:anim calcmode="lin" valueType="num">
                                      <p:cBhvr additive="base">
                                        <p:cTn id="33" dur="500" fill="hold"/>
                                        <p:tgtEl>
                                          <p:spTgt spid="82950"/>
                                        </p:tgtEl>
                                        <p:attrNameLst>
                                          <p:attrName>ppt_x</p:attrName>
                                        </p:attrNameLst>
                                      </p:cBhvr>
                                      <p:tavLst>
                                        <p:tav tm="0">
                                          <p:val>
                                            <p:strVal val="#ppt_x"/>
                                          </p:val>
                                        </p:tav>
                                        <p:tav tm="100000">
                                          <p:val>
                                            <p:strVal val="#ppt_x"/>
                                          </p:val>
                                        </p:tav>
                                      </p:tavLst>
                                    </p:anim>
                                    <p:anim calcmode="lin" valueType="num">
                                      <p:cBhvr additive="base">
                                        <p:cTn id="34" dur="500" fill="hold"/>
                                        <p:tgtEl>
                                          <p:spTgt spid="829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5" grpId="0"/>
      <p:bldP spid="7" grpId="0"/>
      <p:bldP spid="82950"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 over Complex Numbers</a:t>
            </a:r>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80980" y="1620459"/>
            <a:ext cx="7134721" cy="5103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23872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p:txBody>
          <a:bodyPr/>
          <a:lstStyle/>
          <a:p>
            <a:pPr eaLnBrk="1" hangingPunct="1"/>
            <a:r>
              <a:rPr lang="en-US" altLang="en-US" smtClean="0"/>
              <a:t>Determinants</a:t>
            </a:r>
          </a:p>
        </p:txBody>
      </p:sp>
      <p:graphicFrame>
        <p:nvGraphicFramePr>
          <p:cNvPr id="35842" name="Object 2"/>
          <p:cNvGraphicFramePr>
            <a:graphicFrameLocks noGrp="1" noChangeAspect="1"/>
          </p:cNvGraphicFramePr>
          <p:nvPr>
            <p:ph idx="1"/>
          </p:nvPr>
        </p:nvGraphicFramePr>
        <p:xfrm>
          <a:off x="5826125" y="3687763"/>
          <a:ext cx="4938713" cy="1192212"/>
        </p:xfrm>
        <a:graphic>
          <a:graphicData uri="http://schemas.openxmlformats.org/presentationml/2006/ole">
            <mc:AlternateContent xmlns:mc="http://schemas.openxmlformats.org/markup-compatibility/2006">
              <mc:Choice xmlns:v="urn:schemas-microsoft-com:vml" Requires="v">
                <p:oleObj spid="_x0000_s27717" name="Equation" r:id="rId3" imgW="3683000" imgH="889000" progId="Equation.3">
                  <p:embed/>
                </p:oleObj>
              </mc:Choice>
              <mc:Fallback>
                <p:oleObj name="Equation" r:id="rId3" imgW="3683000" imgH="889000" progId="Equation.3">
                  <p:embed/>
                  <p:pic>
                    <p:nvPicPr>
                      <p:cNvPr id="0" name=""/>
                      <p:cNvPicPr>
                        <a:picLocks noChangeAspect="1" noChangeArrowheads="1"/>
                      </p:cNvPicPr>
                      <p:nvPr/>
                    </p:nvPicPr>
                    <p:blipFill>
                      <a:blip r:embed="rId4">
                        <a:lum bright="78000"/>
                        <a:extLst>
                          <a:ext uri="{28A0092B-C50C-407E-A947-70E740481C1C}">
                            <a14:useLocalDpi xmlns:a14="http://schemas.microsoft.com/office/drawing/2010/main" val="0"/>
                          </a:ext>
                        </a:extLst>
                      </a:blip>
                      <a:srcRect/>
                      <a:stretch>
                        <a:fillRect/>
                      </a:stretch>
                    </p:blipFill>
                    <p:spPr bwMode="auto">
                      <a:xfrm>
                        <a:off x="5826125" y="3687763"/>
                        <a:ext cx="4938713" cy="1192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Text Box 8"/>
          <p:cNvSpPr txBox="1">
            <a:spLocks noChangeArrowheads="1"/>
          </p:cNvSpPr>
          <p:nvPr/>
        </p:nvSpPr>
        <p:spPr bwMode="auto">
          <a:xfrm>
            <a:off x="406400" y="1600200"/>
            <a:ext cx="11379200" cy="131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cmpd="thickThin">
                <a:solidFill>
                  <a:srgbClr val="000000"/>
                </a:solidFill>
                <a:miter lim="800000"/>
                <a:headEnd/>
                <a:tailEnd/>
              </a14:hiddenLine>
            </a:ext>
          </a:extLst>
        </p:spPr>
        <p:txBody>
          <a:bodyPr lIns="90000" tIns="43200" rIns="90000" bIns="43200">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buFontTx/>
              <a:buChar char="•"/>
            </a:pPr>
            <a:r>
              <a:rPr lang="da-DK" altLang="en-US" sz="2000">
                <a:solidFill>
                  <a:srgbClr val="000000"/>
                </a:solidFill>
                <a:latin typeface="Rockwell" pitchFamily="-106" charset="0"/>
              </a:rPr>
              <a:t> Determinants are mathematical objects that are very useful in the analysis and solution of </a:t>
            </a:r>
            <a:r>
              <a:rPr lang="da-DK" altLang="en-US" sz="2000">
                <a:solidFill>
                  <a:srgbClr val="000000"/>
                </a:solidFill>
                <a:latin typeface="Rockwell" pitchFamily="-106" charset="0"/>
                <a:hlinkClick r:id="rId5"/>
              </a:rPr>
              <a:t>systems of linear equations</a:t>
            </a:r>
            <a:r>
              <a:rPr lang="da-DK" altLang="en-US" sz="2000">
                <a:solidFill>
                  <a:srgbClr val="000000"/>
                </a:solidFill>
                <a:latin typeface="Rockwell" pitchFamily="-106" charset="0"/>
              </a:rPr>
              <a:t> (i.e. GLMs).</a:t>
            </a:r>
          </a:p>
          <a:p>
            <a:pPr eaLnBrk="1" hangingPunct="1"/>
            <a:endParaRPr lang="da-DK" altLang="en-US" sz="2000">
              <a:solidFill>
                <a:srgbClr val="000000"/>
              </a:solidFill>
              <a:latin typeface="Rockwell" pitchFamily="-106" charset="0"/>
            </a:endParaRPr>
          </a:p>
          <a:p>
            <a:pPr eaLnBrk="1" hangingPunct="1">
              <a:buFontTx/>
              <a:buChar char="•"/>
            </a:pPr>
            <a:r>
              <a:rPr lang="da-DK" altLang="en-US" sz="2000">
                <a:solidFill>
                  <a:srgbClr val="000000"/>
                </a:solidFill>
                <a:latin typeface="Rockwell" pitchFamily="-106" charset="0"/>
              </a:rPr>
              <a:t> The </a:t>
            </a:r>
            <a:r>
              <a:rPr lang="da-DK" altLang="en-US" sz="2000" b="1">
                <a:solidFill>
                  <a:srgbClr val="000000"/>
                </a:solidFill>
                <a:latin typeface="Rockwell" pitchFamily="-106" charset="0"/>
              </a:rPr>
              <a:t>determinant</a:t>
            </a:r>
            <a:r>
              <a:rPr lang="da-DK" altLang="en-US" sz="2000">
                <a:solidFill>
                  <a:srgbClr val="000000"/>
                </a:solidFill>
                <a:latin typeface="Rockwell" pitchFamily="-106" charset="0"/>
              </a:rPr>
              <a:t> is a </a:t>
            </a:r>
            <a:r>
              <a:rPr lang="da-DK" altLang="en-US" sz="2000">
                <a:solidFill>
                  <a:srgbClr val="000000"/>
                </a:solidFill>
                <a:latin typeface="Rockwell" pitchFamily="-106" charset="0"/>
                <a:hlinkClick r:id="rId6" tooltip="Function (mathematics)"/>
              </a:rPr>
              <a:t>function</a:t>
            </a:r>
            <a:r>
              <a:rPr lang="da-DK" altLang="en-US" sz="2000">
                <a:solidFill>
                  <a:srgbClr val="000000"/>
                </a:solidFill>
                <a:latin typeface="Rockwell" pitchFamily="-106" charset="0"/>
              </a:rPr>
              <a:t> that associates a </a:t>
            </a:r>
            <a:r>
              <a:rPr lang="da-DK" altLang="en-US" sz="2000">
                <a:solidFill>
                  <a:srgbClr val="000000"/>
                </a:solidFill>
                <a:latin typeface="Rockwell" pitchFamily="-106" charset="0"/>
                <a:hlinkClick r:id="rId7" tooltip="Scalar"/>
              </a:rPr>
              <a:t>scalar</a:t>
            </a:r>
            <a:r>
              <a:rPr lang="da-DK" altLang="en-US" sz="2000">
                <a:solidFill>
                  <a:srgbClr val="000000"/>
                </a:solidFill>
                <a:latin typeface="Rockwell" pitchFamily="-106" charset="0"/>
              </a:rPr>
              <a:t> det(</a:t>
            </a:r>
            <a:r>
              <a:rPr lang="da-DK" altLang="en-US" sz="2000" i="1">
                <a:solidFill>
                  <a:srgbClr val="000000"/>
                </a:solidFill>
                <a:latin typeface="Rockwell" pitchFamily="-106" charset="0"/>
              </a:rPr>
              <a:t>A</a:t>
            </a:r>
            <a:r>
              <a:rPr lang="da-DK" altLang="en-US" sz="2000">
                <a:solidFill>
                  <a:srgbClr val="000000"/>
                </a:solidFill>
                <a:latin typeface="Rockwell" pitchFamily="-106" charset="0"/>
              </a:rPr>
              <a:t>) to every </a:t>
            </a:r>
            <a:r>
              <a:rPr lang="da-DK" altLang="en-US" sz="2000">
                <a:solidFill>
                  <a:srgbClr val="000000"/>
                </a:solidFill>
                <a:latin typeface="Rockwell" pitchFamily="-106" charset="0"/>
                <a:hlinkClick r:id="rId8" tooltip="Square matrix"/>
              </a:rPr>
              <a:t>square matrix</a:t>
            </a:r>
            <a:r>
              <a:rPr lang="da-DK" altLang="en-US" sz="2000">
                <a:solidFill>
                  <a:srgbClr val="000000"/>
                </a:solidFill>
                <a:latin typeface="Rockwell" pitchFamily="-106" charset="0"/>
              </a:rPr>
              <a:t> </a:t>
            </a:r>
            <a:r>
              <a:rPr lang="da-DK" altLang="en-US" sz="2000" i="1">
                <a:solidFill>
                  <a:srgbClr val="000000"/>
                </a:solidFill>
                <a:latin typeface="Rockwell" pitchFamily="-106" charset="0"/>
              </a:rPr>
              <a:t>A</a:t>
            </a:r>
            <a:r>
              <a:rPr lang="da-DK" altLang="en-US" sz="2000">
                <a:solidFill>
                  <a:srgbClr val="000000"/>
                </a:solidFill>
                <a:latin typeface="Rockwell" pitchFamily="-106" charset="0"/>
              </a:rPr>
              <a:t>.</a:t>
            </a:r>
          </a:p>
        </p:txBody>
      </p:sp>
      <p:sp>
        <p:nvSpPr>
          <p:cNvPr id="14" name="Rectangle 3"/>
          <p:cNvSpPr txBox="1">
            <a:spLocks noRot="1" noChangeArrowheads="1"/>
          </p:cNvSpPr>
          <p:nvPr/>
        </p:nvSpPr>
        <p:spPr bwMode="auto">
          <a:xfrm>
            <a:off x="431800" y="3611564"/>
            <a:ext cx="1108691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eaLnBrk="0" hangingPunct="0">
              <a:defRPr>
                <a:solidFill>
                  <a:schemeClr val="tx1"/>
                </a:solidFill>
                <a:latin typeface="Tahoma" pitchFamily="-106" charset="0"/>
                <a:ea typeface="ＭＳ Ｐゴシック" pitchFamily="-106" charset="-128"/>
              </a:defRPr>
            </a:lvl1pPr>
            <a:lvl2pPr marL="742950" indent="-285750" defTabSz="457200" eaLnBrk="0" hangingPunct="0">
              <a:defRPr>
                <a:solidFill>
                  <a:schemeClr val="tx1"/>
                </a:solidFill>
                <a:latin typeface="Tahoma" pitchFamily="-106" charset="0"/>
                <a:ea typeface="ＭＳ Ｐゴシック" pitchFamily="-106" charset="-128"/>
              </a:defRPr>
            </a:lvl2pPr>
            <a:lvl3pPr marL="1143000" indent="-228600" defTabSz="457200" eaLnBrk="0" hangingPunct="0">
              <a:defRPr>
                <a:solidFill>
                  <a:schemeClr val="tx1"/>
                </a:solidFill>
                <a:latin typeface="Tahoma" pitchFamily="-106" charset="0"/>
                <a:ea typeface="ＭＳ Ｐゴシック" pitchFamily="-106" charset="-128"/>
              </a:defRPr>
            </a:lvl3pPr>
            <a:lvl4pPr marL="1600200" indent="-228600" defTabSz="457200" eaLnBrk="0" hangingPunct="0">
              <a:defRPr>
                <a:solidFill>
                  <a:schemeClr val="tx1"/>
                </a:solidFill>
                <a:latin typeface="Tahoma" pitchFamily="-106" charset="0"/>
                <a:ea typeface="ＭＳ Ｐゴシック" pitchFamily="-106" charset="-128"/>
              </a:defRPr>
            </a:lvl4pPr>
            <a:lvl5pPr marL="2057400" indent="-228600" defTabSz="457200" eaLnBrk="0" hangingPunct="0">
              <a:defRPr>
                <a:solidFill>
                  <a:schemeClr val="tx1"/>
                </a:solidFill>
                <a:latin typeface="Tahoma" pitchFamily="-106" charset="0"/>
                <a:ea typeface="ＭＳ Ｐゴシック" pitchFamily="-106" charset="-128"/>
              </a:defRPr>
            </a:lvl5pPr>
            <a:lvl6pPr marL="2514600" indent="-228600" defTabSz="4572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defTabSz="4572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defTabSz="4572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defTabSz="4572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lvl="1" eaLnBrk="1" hangingPunct="1">
              <a:lnSpc>
                <a:spcPct val="80000"/>
              </a:lnSpc>
              <a:spcBef>
                <a:spcPct val="20000"/>
              </a:spcBef>
              <a:buFont typeface="Arial" charset="0"/>
              <a:buChar char="–"/>
            </a:pPr>
            <a:r>
              <a:rPr lang="en-GB" altLang="en-US" dirty="0">
                <a:latin typeface="Rockwell" pitchFamily="-106" charset="0"/>
              </a:rPr>
              <a:t>Input is </a:t>
            </a:r>
            <a:r>
              <a:rPr lang="en-GB" altLang="en-US" dirty="0" err="1">
                <a:solidFill>
                  <a:srgbClr val="FF3300"/>
                </a:solidFill>
                <a:latin typeface="Rockwell" pitchFamily="-106" charset="0"/>
              </a:rPr>
              <a:t>n</a:t>
            </a:r>
            <a:r>
              <a:rPr lang="en-GB" altLang="en-US" dirty="0" err="1">
                <a:latin typeface="Rockwell" pitchFamily="-106" charset="0"/>
              </a:rPr>
              <a:t>x</a:t>
            </a:r>
            <a:r>
              <a:rPr lang="en-GB" altLang="en-US" dirty="0" err="1">
                <a:solidFill>
                  <a:srgbClr val="FF3300"/>
                </a:solidFill>
                <a:latin typeface="Rockwell" pitchFamily="-106" charset="0"/>
              </a:rPr>
              <a:t>n</a:t>
            </a:r>
            <a:r>
              <a:rPr lang="en-GB" altLang="en-US" dirty="0">
                <a:latin typeface="Rockwell" pitchFamily="-106" charset="0"/>
              </a:rPr>
              <a:t> matrix</a:t>
            </a:r>
          </a:p>
          <a:p>
            <a:pPr lvl="1" eaLnBrk="1" hangingPunct="1">
              <a:lnSpc>
                <a:spcPct val="80000"/>
              </a:lnSpc>
              <a:spcBef>
                <a:spcPct val="20000"/>
              </a:spcBef>
              <a:buFont typeface="Arial" charset="0"/>
              <a:buChar char="–"/>
            </a:pPr>
            <a:r>
              <a:rPr lang="en-GB" altLang="en-US" dirty="0">
                <a:latin typeface="Rockwell" pitchFamily="-106" charset="0"/>
              </a:rPr>
              <a:t>Output is a single number (real or complex) called the determinant</a:t>
            </a:r>
          </a:p>
          <a:p>
            <a:pPr lvl="1" eaLnBrk="1" hangingPunct="1">
              <a:lnSpc>
                <a:spcPct val="80000"/>
              </a:lnSpc>
              <a:spcBef>
                <a:spcPct val="20000"/>
              </a:spcBef>
              <a:buFont typeface="Arial" charset="0"/>
              <a:buChar char="–"/>
            </a:pPr>
            <a:endParaRPr lang="en-GB" altLang="en-US" dirty="0">
              <a:latin typeface="Rockwell" pitchFamily="-106" charset="0"/>
            </a:endParaRPr>
          </a:p>
          <a:p>
            <a:pPr eaLnBrk="1" hangingPunct="1">
              <a:lnSpc>
                <a:spcPct val="80000"/>
              </a:lnSpc>
              <a:spcBef>
                <a:spcPct val="20000"/>
              </a:spcBef>
              <a:buFont typeface="Arial" charset="0"/>
              <a:buChar char="•"/>
            </a:pPr>
            <a:endParaRPr lang="en-GB" altLang="en-US" sz="2000" dirty="0">
              <a:latin typeface="Rockwell" pitchFamily="-106" charset="0"/>
            </a:endParaRPr>
          </a:p>
        </p:txBody>
      </p:sp>
      <p:sp>
        <p:nvSpPr>
          <p:cNvPr id="21" name="TextBox 20"/>
          <p:cNvSpPr txBox="1"/>
          <p:nvPr/>
        </p:nvSpPr>
        <p:spPr>
          <a:xfrm>
            <a:off x="29634" y="6553200"/>
            <a:ext cx="3264163" cy="338554"/>
          </a:xfrm>
          <a:prstGeom prst="rect">
            <a:avLst/>
          </a:prstGeom>
          <a:noFill/>
        </p:spPr>
        <p:txBody>
          <a:bodyPr wrap="none">
            <a:spAutoFit/>
          </a:bodyPr>
          <a:lstStyle/>
          <a:p>
            <a:pPr>
              <a:defRPr/>
            </a:pPr>
            <a:r>
              <a:rPr lang="en-US" sz="1600" dirty="0">
                <a:solidFill>
                  <a:srgbClr val="FFFFFF"/>
                </a:solidFill>
                <a:latin typeface="+mn-lt"/>
                <a:ea typeface="+mn-ea"/>
              </a:rPr>
              <a:t>Linear Algebra &amp; Matrices, </a:t>
            </a:r>
            <a:r>
              <a:rPr lang="en-US" sz="1600" dirty="0" err="1">
                <a:solidFill>
                  <a:srgbClr val="FFFFFF"/>
                </a:solidFill>
                <a:latin typeface="+mn-lt"/>
                <a:ea typeface="+mn-ea"/>
              </a:rPr>
              <a:t>MfD</a:t>
            </a:r>
            <a:r>
              <a:rPr lang="en-US" sz="1600" dirty="0">
                <a:solidFill>
                  <a:srgbClr val="FFFFFF"/>
                </a:solidFill>
                <a:latin typeface="+mn-lt"/>
                <a:ea typeface="+mn-ea"/>
              </a:rPr>
              <a:t> 2009</a:t>
            </a:r>
          </a:p>
        </p:txBody>
      </p:sp>
    </p:spTree>
    <p:extLst>
      <p:ext uri="{BB962C8B-B14F-4D97-AF65-F5344CB8AC3E}">
        <p14:creationId xmlns:p14="http://schemas.microsoft.com/office/powerpoint/2010/main" val="2372142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dirty="0" smtClean="0"/>
              <a:t>Determinants</a:t>
            </a:r>
          </a:p>
        </p:txBody>
      </p:sp>
      <p:sp>
        <p:nvSpPr>
          <p:cNvPr id="28675" name="Text Box 8"/>
          <p:cNvSpPr txBox="1">
            <a:spLocks noChangeArrowheads="1"/>
          </p:cNvSpPr>
          <p:nvPr/>
        </p:nvSpPr>
        <p:spPr bwMode="auto">
          <a:xfrm>
            <a:off x="406400" y="1600201"/>
            <a:ext cx="11379200" cy="70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cmpd="thickThin">
                <a:solidFill>
                  <a:srgbClr val="000000"/>
                </a:solidFill>
                <a:miter lim="800000"/>
                <a:headEnd/>
                <a:tailEnd/>
              </a14:hiddenLine>
            </a:ext>
          </a:extLst>
        </p:spPr>
        <p:txBody>
          <a:bodyPr lIns="90000" tIns="43200" rIns="90000" bIns="43200">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buFont typeface="Arial" charset="0"/>
              <a:buChar char="•"/>
            </a:pPr>
            <a:r>
              <a:rPr lang="da-DK" altLang="en-US" sz="2000">
                <a:solidFill>
                  <a:srgbClr val="000000"/>
                </a:solidFill>
                <a:latin typeface="Rockwell" pitchFamily="-106" charset="0"/>
                <a:cs typeface="Arial" charset="0"/>
              </a:rPr>
              <a:t>Determinants can only be found for square matrices.</a:t>
            </a:r>
          </a:p>
          <a:p>
            <a:pPr eaLnBrk="1" hangingPunct="1">
              <a:buFontTx/>
              <a:buChar char="•"/>
            </a:pPr>
            <a:r>
              <a:rPr lang="da-DK" altLang="en-US" sz="2000">
                <a:solidFill>
                  <a:srgbClr val="000000"/>
                </a:solidFill>
                <a:latin typeface="Rockwell" pitchFamily="-106" charset="0"/>
                <a:cs typeface="Arial" charset="0"/>
              </a:rPr>
              <a:t>For a 2x2 matrix A</a:t>
            </a:r>
            <a:r>
              <a:rPr lang="da-DK" altLang="en-US" sz="2000">
                <a:solidFill>
                  <a:srgbClr val="3366FF"/>
                </a:solidFill>
                <a:latin typeface="Rockwell" pitchFamily="-106" charset="0"/>
                <a:cs typeface="Arial" charset="0"/>
              </a:rPr>
              <a:t>, </a:t>
            </a:r>
            <a:r>
              <a:rPr lang="da-DK" altLang="en-US" sz="2000" b="1">
                <a:solidFill>
                  <a:srgbClr val="3366FF"/>
                </a:solidFill>
                <a:latin typeface="Rockwell" pitchFamily="-106" charset="0"/>
                <a:cs typeface="Arial" charset="0"/>
              </a:rPr>
              <a:t>det(A) = ad-bc</a:t>
            </a:r>
            <a:r>
              <a:rPr lang="da-DK" altLang="en-US" sz="2000">
                <a:solidFill>
                  <a:srgbClr val="3366FF"/>
                </a:solidFill>
                <a:latin typeface="Rockwell" pitchFamily="-106" charset="0"/>
                <a:cs typeface="Arial" charset="0"/>
              </a:rPr>
              <a:t>. </a:t>
            </a:r>
            <a:r>
              <a:rPr lang="da-DK" altLang="en-US" sz="2000">
                <a:solidFill>
                  <a:srgbClr val="000000"/>
                </a:solidFill>
                <a:latin typeface="Rockwell" pitchFamily="-106" charset="0"/>
                <a:cs typeface="Arial" charset="0"/>
              </a:rPr>
              <a:t>Lets have at closer look at that:</a:t>
            </a:r>
          </a:p>
        </p:txBody>
      </p:sp>
      <p:sp>
        <p:nvSpPr>
          <p:cNvPr id="21" name="TextBox 20"/>
          <p:cNvSpPr txBox="1"/>
          <p:nvPr/>
        </p:nvSpPr>
        <p:spPr>
          <a:xfrm>
            <a:off x="29634" y="6553200"/>
            <a:ext cx="3264163" cy="338554"/>
          </a:xfrm>
          <a:prstGeom prst="rect">
            <a:avLst/>
          </a:prstGeom>
          <a:noFill/>
        </p:spPr>
        <p:txBody>
          <a:bodyPr wrap="none">
            <a:spAutoFit/>
          </a:bodyPr>
          <a:lstStyle/>
          <a:p>
            <a:pPr>
              <a:defRPr/>
            </a:pPr>
            <a:r>
              <a:rPr lang="en-US" sz="1600" dirty="0">
                <a:solidFill>
                  <a:srgbClr val="FFFFFF"/>
                </a:solidFill>
                <a:latin typeface="+mn-lt"/>
                <a:ea typeface="+mn-ea"/>
              </a:rPr>
              <a:t>Linear </a:t>
            </a:r>
            <a:r>
              <a:rPr lang="en-US" sz="1600" dirty="0" err="1" smtClean="0">
                <a:solidFill>
                  <a:srgbClr val="FFFFFF"/>
                </a:solidFill>
                <a:latin typeface="+mn-lt"/>
                <a:ea typeface="+mn-ea"/>
              </a:rPr>
              <a:t>Algera</a:t>
            </a:r>
            <a:r>
              <a:rPr lang="en-US" sz="1600" dirty="0" smtClean="0">
                <a:solidFill>
                  <a:srgbClr val="FFFFFF"/>
                </a:solidFill>
                <a:latin typeface="+mn-lt"/>
                <a:ea typeface="+mn-ea"/>
              </a:rPr>
              <a:t> </a:t>
            </a:r>
            <a:r>
              <a:rPr lang="en-US" sz="1600" dirty="0">
                <a:solidFill>
                  <a:srgbClr val="FFFFFF"/>
                </a:solidFill>
                <a:latin typeface="+mn-lt"/>
                <a:ea typeface="+mn-ea"/>
              </a:rPr>
              <a:t>&amp; Matrices, </a:t>
            </a:r>
            <a:r>
              <a:rPr lang="en-US" sz="1600" dirty="0" err="1">
                <a:solidFill>
                  <a:srgbClr val="FFFFFF"/>
                </a:solidFill>
                <a:latin typeface="+mn-lt"/>
                <a:ea typeface="+mn-ea"/>
              </a:rPr>
              <a:t>MfD</a:t>
            </a:r>
            <a:r>
              <a:rPr lang="en-US" sz="1600" dirty="0">
                <a:solidFill>
                  <a:srgbClr val="FFFFFF"/>
                </a:solidFill>
                <a:latin typeface="+mn-lt"/>
                <a:ea typeface="+mn-ea"/>
              </a:rPr>
              <a:t> 2009</a:t>
            </a:r>
          </a:p>
        </p:txBody>
      </p:sp>
      <p:sp>
        <p:nvSpPr>
          <p:cNvPr id="28685" name="TextBox 23"/>
          <p:cNvSpPr txBox="1">
            <a:spLocks noChangeArrowheads="1"/>
          </p:cNvSpPr>
          <p:nvPr/>
        </p:nvSpPr>
        <p:spPr bwMode="auto">
          <a:xfrm>
            <a:off x="3202516" y="2489756"/>
            <a:ext cx="723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r>
              <a:rPr lang="en-US" altLang="en-US"/>
              <a:t>a    b</a:t>
            </a:r>
          </a:p>
          <a:p>
            <a:pPr eaLnBrk="1" hangingPunct="1"/>
            <a:r>
              <a:rPr lang="en-US" altLang="en-US"/>
              <a:t>c    d</a:t>
            </a:r>
          </a:p>
        </p:txBody>
      </p:sp>
      <p:sp>
        <p:nvSpPr>
          <p:cNvPr id="28686" name="TextBox 22"/>
          <p:cNvSpPr txBox="1">
            <a:spLocks noChangeArrowheads="1"/>
          </p:cNvSpPr>
          <p:nvPr/>
        </p:nvSpPr>
        <p:spPr bwMode="auto">
          <a:xfrm>
            <a:off x="1744132" y="2573893"/>
            <a:ext cx="11384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r>
              <a:rPr lang="en-US" altLang="en-US"/>
              <a:t>det(A) = </a:t>
            </a:r>
          </a:p>
        </p:txBody>
      </p:sp>
      <p:sp>
        <p:nvSpPr>
          <p:cNvPr id="28687" name="TextBox 24"/>
          <p:cNvSpPr txBox="1">
            <a:spLocks noChangeArrowheads="1"/>
          </p:cNvSpPr>
          <p:nvPr/>
        </p:nvSpPr>
        <p:spPr bwMode="auto">
          <a:xfrm>
            <a:off x="4277783" y="2535793"/>
            <a:ext cx="1208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r>
              <a:rPr lang="en-US" altLang="en-US"/>
              <a:t>= ad - bc </a:t>
            </a:r>
          </a:p>
        </p:txBody>
      </p:sp>
      <p:sp>
        <p:nvSpPr>
          <p:cNvPr id="28688" name="TextBox 25"/>
          <p:cNvSpPr txBox="1">
            <a:spLocks noChangeArrowheads="1"/>
          </p:cNvSpPr>
          <p:nvPr/>
        </p:nvSpPr>
        <p:spPr bwMode="auto">
          <a:xfrm>
            <a:off x="2990919" y="2296894"/>
            <a:ext cx="114646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r>
              <a:rPr lang="en-US" altLang="en-US" sz="5400" dirty="0"/>
              <a:t>[  ]</a:t>
            </a:r>
          </a:p>
        </p:txBody>
      </p:sp>
      <p:sp>
        <p:nvSpPr>
          <p:cNvPr id="2" name="Rectangle 1"/>
          <p:cNvSpPr/>
          <p:nvPr/>
        </p:nvSpPr>
        <p:spPr>
          <a:xfrm>
            <a:off x="508000" y="3254149"/>
            <a:ext cx="3773918" cy="369332"/>
          </a:xfrm>
          <a:prstGeom prst="rect">
            <a:avLst/>
          </a:prstGeom>
        </p:spPr>
        <p:txBody>
          <a:bodyPr wrap="none">
            <a:spAutoFit/>
          </a:bodyPr>
          <a:lstStyle/>
          <a:p>
            <a:r>
              <a:rPr lang="en-US" dirty="0"/>
              <a:t>Determinant of a 3 x 3 Matrix Formula</a:t>
            </a:r>
          </a:p>
        </p:txBody>
      </p:sp>
      <p:pic>
        <p:nvPicPr>
          <p:cNvPr id="39940" name="Picture 4" descr="Determinant of a 3 X 3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849" y="3254149"/>
            <a:ext cx="5675857" cy="307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9110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Determinants</a:t>
            </a:r>
            <a:endParaRPr lang="en-US" dirty="0"/>
          </a:p>
        </p:txBody>
      </p:sp>
      <p:sp>
        <p:nvSpPr>
          <p:cNvPr id="3" name="Content Placeholder 2"/>
          <p:cNvSpPr>
            <a:spLocks noGrp="1"/>
          </p:cNvSpPr>
          <p:nvPr>
            <p:ph idx="1"/>
          </p:nvPr>
        </p:nvSpPr>
        <p:spPr/>
        <p:txBody>
          <a:bodyPr/>
          <a:lstStyle/>
          <a:p>
            <a:r>
              <a:rPr lang="en-US" sz="1600" b="1" dirty="0"/>
              <a:t>Calculate the determinant of the 3 x 3 matrix.</a:t>
            </a:r>
            <a:endParaRPr lang="en-US" sz="1600" dirty="0"/>
          </a:p>
          <a:p>
            <a:endParaRPr lang="en-US" dirty="0"/>
          </a:p>
        </p:txBody>
      </p:sp>
      <p:pic>
        <p:nvPicPr>
          <p:cNvPr id="48130" name="Picture 2"/>
          <p:cNvPicPr>
            <a:picLocks noChangeAspect="1" noChangeArrowheads="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046828" y="1520731"/>
            <a:ext cx="11430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9469" y="2571750"/>
            <a:ext cx="217170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2" name="Picture 4"/>
          <p:cNvPicPr>
            <a:picLocks noChangeAspect="1" noChangeArrowheads="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43756" y="3617723"/>
            <a:ext cx="43148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3" name="Picture 5"/>
          <p:cNvPicPr>
            <a:picLocks noChangeAspect="1" noChangeArrowheads="1"/>
          </p:cNvPicPr>
          <p:nvPr/>
        </p:nvPicPr>
        <p:blipFill>
          <a:blip r:embed="rId8">
            <a:duotone>
              <a:prstClr val="black"/>
              <a:schemeClr val="accent1">
                <a:tint val="45000"/>
                <a:satMod val="400000"/>
              </a:schemeClr>
            </a:duoton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18439" y="4390101"/>
            <a:ext cx="550545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4" name="Picture 6"/>
          <p:cNvPicPr>
            <a:picLocks noChangeAspect="1" noChangeArrowheads="1"/>
          </p:cNvPicPr>
          <p:nvPr/>
        </p:nvPicPr>
        <p:blipFill>
          <a:blip r:embed="rId10">
            <a:duotone>
              <a:prstClr val="black"/>
              <a:schemeClr val="accent1">
                <a:tint val="45000"/>
                <a:satMod val="400000"/>
              </a:schemeClr>
            </a:duotone>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82329" y="5228301"/>
            <a:ext cx="2976252" cy="1609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5" name="Picture 7"/>
          <p:cNvPicPr>
            <a:picLocks noChangeAspect="1" noChangeArrowheads="1"/>
          </p:cNvPicPr>
          <p:nvPr/>
        </p:nvPicPr>
        <p:blipFill>
          <a:blip r:embed="rId12">
            <a:duotone>
              <a:prstClr val="black"/>
              <a:schemeClr val="accent1">
                <a:tint val="45000"/>
                <a:satMod val="400000"/>
              </a:schemeClr>
            </a:duotone>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23889" y="5495711"/>
            <a:ext cx="39814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17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additive="base">
                                        <p:cTn id="7" dur="500" fill="hold"/>
                                        <p:tgtEl>
                                          <p:spTgt spid="48131"/>
                                        </p:tgtEl>
                                        <p:attrNameLst>
                                          <p:attrName>ppt_x</p:attrName>
                                        </p:attrNameLst>
                                      </p:cBhvr>
                                      <p:tavLst>
                                        <p:tav tm="0">
                                          <p:val>
                                            <p:strVal val="#ppt_x"/>
                                          </p:val>
                                        </p:tav>
                                        <p:tav tm="100000">
                                          <p:val>
                                            <p:strVal val="#ppt_x"/>
                                          </p:val>
                                        </p:tav>
                                      </p:tavLst>
                                    </p:anim>
                                    <p:anim calcmode="lin" valueType="num">
                                      <p:cBhvr additive="base">
                                        <p:cTn id="8" dur="500" fill="hold"/>
                                        <p:tgtEl>
                                          <p:spTgt spid="481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132"/>
                                        </p:tgtEl>
                                        <p:attrNameLst>
                                          <p:attrName>style.visibility</p:attrName>
                                        </p:attrNameLst>
                                      </p:cBhvr>
                                      <p:to>
                                        <p:strVal val="visible"/>
                                      </p:to>
                                    </p:set>
                                    <p:anim calcmode="lin" valueType="num">
                                      <p:cBhvr additive="base">
                                        <p:cTn id="13" dur="500" fill="hold"/>
                                        <p:tgtEl>
                                          <p:spTgt spid="48132"/>
                                        </p:tgtEl>
                                        <p:attrNameLst>
                                          <p:attrName>ppt_x</p:attrName>
                                        </p:attrNameLst>
                                      </p:cBhvr>
                                      <p:tavLst>
                                        <p:tav tm="0">
                                          <p:val>
                                            <p:strVal val="#ppt_x"/>
                                          </p:val>
                                        </p:tav>
                                        <p:tav tm="100000">
                                          <p:val>
                                            <p:strVal val="#ppt_x"/>
                                          </p:val>
                                        </p:tav>
                                      </p:tavLst>
                                    </p:anim>
                                    <p:anim calcmode="lin" valueType="num">
                                      <p:cBhvr additive="base">
                                        <p:cTn id="14" dur="500" fill="hold"/>
                                        <p:tgtEl>
                                          <p:spTgt spid="481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133"/>
                                        </p:tgtEl>
                                        <p:attrNameLst>
                                          <p:attrName>style.visibility</p:attrName>
                                        </p:attrNameLst>
                                      </p:cBhvr>
                                      <p:to>
                                        <p:strVal val="visible"/>
                                      </p:to>
                                    </p:set>
                                    <p:anim calcmode="lin" valueType="num">
                                      <p:cBhvr additive="base">
                                        <p:cTn id="19" dur="500" fill="hold"/>
                                        <p:tgtEl>
                                          <p:spTgt spid="48133"/>
                                        </p:tgtEl>
                                        <p:attrNameLst>
                                          <p:attrName>ppt_x</p:attrName>
                                        </p:attrNameLst>
                                      </p:cBhvr>
                                      <p:tavLst>
                                        <p:tav tm="0">
                                          <p:val>
                                            <p:strVal val="#ppt_x"/>
                                          </p:val>
                                        </p:tav>
                                        <p:tav tm="100000">
                                          <p:val>
                                            <p:strVal val="#ppt_x"/>
                                          </p:val>
                                        </p:tav>
                                      </p:tavLst>
                                    </p:anim>
                                    <p:anim calcmode="lin" valueType="num">
                                      <p:cBhvr additive="base">
                                        <p:cTn id="20" dur="500" fill="hold"/>
                                        <p:tgtEl>
                                          <p:spTgt spid="481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134"/>
                                        </p:tgtEl>
                                        <p:attrNameLst>
                                          <p:attrName>style.visibility</p:attrName>
                                        </p:attrNameLst>
                                      </p:cBhvr>
                                      <p:to>
                                        <p:strVal val="visible"/>
                                      </p:to>
                                    </p:set>
                                    <p:anim calcmode="lin" valueType="num">
                                      <p:cBhvr additive="base">
                                        <p:cTn id="25" dur="500" fill="hold"/>
                                        <p:tgtEl>
                                          <p:spTgt spid="48134"/>
                                        </p:tgtEl>
                                        <p:attrNameLst>
                                          <p:attrName>ppt_x</p:attrName>
                                        </p:attrNameLst>
                                      </p:cBhvr>
                                      <p:tavLst>
                                        <p:tav tm="0">
                                          <p:val>
                                            <p:strVal val="#ppt_x"/>
                                          </p:val>
                                        </p:tav>
                                        <p:tav tm="100000">
                                          <p:val>
                                            <p:strVal val="#ppt_x"/>
                                          </p:val>
                                        </p:tav>
                                      </p:tavLst>
                                    </p:anim>
                                    <p:anim calcmode="lin" valueType="num">
                                      <p:cBhvr additive="base">
                                        <p:cTn id="26" dur="500" fill="hold"/>
                                        <p:tgtEl>
                                          <p:spTgt spid="4813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8135"/>
                                        </p:tgtEl>
                                        <p:attrNameLst>
                                          <p:attrName>style.visibility</p:attrName>
                                        </p:attrNameLst>
                                      </p:cBhvr>
                                      <p:to>
                                        <p:strVal val="visible"/>
                                      </p:to>
                                    </p:set>
                                    <p:anim calcmode="lin" valueType="num">
                                      <p:cBhvr additive="base">
                                        <p:cTn id="31" dur="500" fill="hold"/>
                                        <p:tgtEl>
                                          <p:spTgt spid="48135"/>
                                        </p:tgtEl>
                                        <p:attrNameLst>
                                          <p:attrName>ppt_x</p:attrName>
                                        </p:attrNameLst>
                                      </p:cBhvr>
                                      <p:tavLst>
                                        <p:tav tm="0">
                                          <p:val>
                                            <p:strVal val="#ppt_x"/>
                                          </p:val>
                                        </p:tav>
                                        <p:tav tm="100000">
                                          <p:val>
                                            <p:strVal val="#ppt_x"/>
                                          </p:val>
                                        </p:tav>
                                      </p:tavLst>
                                    </p:anim>
                                    <p:anim calcmode="lin" valueType="num">
                                      <p:cBhvr additive="base">
                                        <p:cTn id="32" dur="500" fill="hold"/>
                                        <p:tgtEl>
                                          <p:spTgt spid="48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Cofactor </a:t>
            </a:r>
            <a:r>
              <a:rPr lang="en-US" b="1" dirty="0" smtClean="0"/>
              <a:t>Matrix</a:t>
            </a:r>
            <a:endParaRPr lang="en-US" dirty="0"/>
          </a:p>
        </p:txBody>
      </p:sp>
      <p:sp>
        <p:nvSpPr>
          <p:cNvPr id="3" name="Content Placeholder 2"/>
          <p:cNvSpPr>
            <a:spLocks noGrp="1"/>
          </p:cNvSpPr>
          <p:nvPr>
            <p:ph idx="1"/>
          </p:nvPr>
        </p:nvSpPr>
        <p:spPr/>
        <p:txBody>
          <a:bodyPr>
            <a:normAutofit/>
          </a:bodyPr>
          <a:lstStyle/>
          <a:p>
            <a:r>
              <a:rPr lang="en-US" sz="1400" dirty="0"/>
              <a:t>Co-factor matrix is a matrix having the co-factors as the elements of the matrix</a:t>
            </a:r>
            <a:r>
              <a:rPr lang="en-US" sz="1400" dirty="0" smtClean="0"/>
              <a:t>.</a:t>
            </a:r>
          </a:p>
          <a:p>
            <a:r>
              <a:rPr lang="en-US" sz="1400" dirty="0"/>
              <a:t>Co-factor of an element within the matrix is obtained when the minor </a:t>
            </a:r>
            <a:r>
              <a:rPr lang="en-US" sz="1400" dirty="0" err="1" smtClean="0"/>
              <a:t>Mij</a:t>
            </a:r>
            <a:r>
              <a:rPr lang="en-US" sz="1400" dirty="0"/>
              <a:t> of the element is multiplied with (-1)</a:t>
            </a:r>
            <a:r>
              <a:rPr lang="en-US" sz="1400" baseline="30000" dirty="0" err="1"/>
              <a:t>i+j</a:t>
            </a:r>
            <a:r>
              <a:rPr lang="en-US" sz="1400" dirty="0"/>
              <a:t>.</a:t>
            </a:r>
            <a:endParaRPr lang="en-US" sz="1400" dirty="0" smtClean="0"/>
          </a:p>
          <a:p>
            <a:endParaRPr lang="en-US" sz="1400" dirty="0" smtClean="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6316" y="1811527"/>
            <a:ext cx="12477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5"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86607" y="2426103"/>
            <a:ext cx="3603506" cy="330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6" name="Picture 4"/>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86607" y="5728420"/>
            <a:ext cx="24193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7" name="Picture 5"/>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926256" y="2374924"/>
            <a:ext cx="5143500"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81259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Adjoint</a:t>
            </a:r>
            <a:r>
              <a:rPr lang="en-US" b="1" dirty="0"/>
              <a:t> of the </a:t>
            </a:r>
            <a:r>
              <a:rPr lang="en-US" b="1" dirty="0" smtClean="0"/>
              <a:t>matrix</a:t>
            </a:r>
            <a:endParaRPr lang="en-US" dirty="0"/>
          </a:p>
        </p:txBody>
      </p:sp>
      <p:sp>
        <p:nvSpPr>
          <p:cNvPr id="3" name="Content Placeholder 2"/>
          <p:cNvSpPr>
            <a:spLocks noGrp="1"/>
          </p:cNvSpPr>
          <p:nvPr>
            <p:ph idx="1"/>
          </p:nvPr>
        </p:nvSpPr>
        <p:spPr/>
        <p:txBody>
          <a:bodyPr/>
          <a:lstStyle/>
          <a:p>
            <a:r>
              <a:rPr lang="en-US" dirty="0"/>
              <a:t>The </a:t>
            </a:r>
            <a:r>
              <a:rPr lang="en-US" dirty="0" err="1"/>
              <a:t>adjoint</a:t>
            </a:r>
            <a:r>
              <a:rPr lang="en-US" dirty="0"/>
              <a:t> of a 3 x 3 matrix can be obtained by following two simple steps. </a:t>
            </a:r>
            <a:endParaRPr lang="en-US" dirty="0" smtClean="0"/>
          </a:p>
          <a:p>
            <a:pPr marL="514350" indent="-514350">
              <a:buAutoNum type="arabicPeriod"/>
            </a:pPr>
            <a:r>
              <a:rPr lang="en-US" dirty="0" smtClean="0"/>
              <a:t>Find </a:t>
            </a:r>
            <a:r>
              <a:rPr lang="en-US" dirty="0"/>
              <a:t>the co-factor matrix of the given </a:t>
            </a:r>
            <a:r>
              <a:rPr lang="en-US" dirty="0" smtClean="0"/>
              <a:t>matrix.</a:t>
            </a:r>
          </a:p>
          <a:p>
            <a:pPr marL="514350" indent="-514350">
              <a:buAutoNum type="arabicPeriod"/>
            </a:pPr>
            <a:r>
              <a:rPr lang="en-US" dirty="0" smtClean="0"/>
              <a:t>Transpose </a:t>
            </a:r>
            <a:r>
              <a:rPr lang="en-US" dirty="0"/>
              <a:t>of this co-factor </a:t>
            </a:r>
            <a:r>
              <a:rPr lang="en-US" dirty="0" smtClean="0"/>
              <a:t>matrix</a:t>
            </a:r>
            <a:endParaRPr 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22" y="4228674"/>
            <a:ext cx="16573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158" y="3900488"/>
            <a:ext cx="2307182" cy="131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306109" y="4556841"/>
            <a:ext cx="2285049" cy="369332"/>
          </a:xfrm>
          <a:prstGeom prst="rect">
            <a:avLst/>
          </a:prstGeom>
        </p:spPr>
        <p:txBody>
          <a:bodyPr wrap="none">
            <a:spAutoFit/>
          </a:bodyPr>
          <a:lstStyle/>
          <a:p>
            <a:r>
              <a:rPr lang="en-US" dirty="0"/>
              <a:t>the co-factor matrix A </a:t>
            </a: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550" y="5482064"/>
            <a:ext cx="4775498" cy="1164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66851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Inverse of Matrix </a:t>
            </a:r>
            <a:endParaRPr lang="en-US" altLang="en-US" dirty="0" smtClean="0"/>
          </a:p>
        </p:txBody>
      </p:sp>
      <p:pic>
        <p:nvPicPr>
          <p:cNvPr id="26627" name="Picture 5" descr="\begin{displaymath}A\;B = B\; A = I_n\end{displaymat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2497138"/>
            <a:ext cx="2880784" cy="495300"/>
          </a:xfrm>
          <a:solidFill>
            <a:schemeClr val="bg1">
              <a:alpha val="50195"/>
            </a:schemeClr>
          </a:solidFill>
          <a:ln>
            <a:solidFill>
              <a:schemeClr val="tx1"/>
            </a:solidFill>
            <a:miter lim="800000"/>
            <a:headEnd/>
            <a:tailEnd/>
          </a:ln>
        </p:spPr>
      </p:pic>
      <p:pic>
        <p:nvPicPr>
          <p:cNvPr id="26628" name="Picture 9" descr="\begin{displaymath}A\; A^{-1} = A^{-1}\;A = I_n\;.\end{displaymath}"/>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7295770" y="3687170"/>
            <a:ext cx="4032250" cy="520700"/>
          </a:xfrm>
          <a:solidFill>
            <a:schemeClr val="bg1">
              <a:alpha val="50195"/>
            </a:schemeClr>
          </a:solidFill>
          <a:ln>
            <a:solidFill>
              <a:schemeClr val="tx1"/>
            </a:solidFill>
            <a:miter lim="800000"/>
            <a:headEnd/>
            <a:tailEnd/>
          </a:ln>
        </p:spPr>
      </p:pic>
      <p:sp>
        <p:nvSpPr>
          <p:cNvPr id="4" name="Rectangle 3"/>
          <p:cNvSpPr txBox="1">
            <a:spLocks noChangeArrowheads="1"/>
          </p:cNvSpPr>
          <p:nvPr/>
        </p:nvSpPr>
        <p:spPr bwMode="auto">
          <a:xfrm>
            <a:off x="505885" y="1697039"/>
            <a:ext cx="10670116" cy="892175"/>
          </a:xfrm>
          <a:prstGeom prst="rect">
            <a:avLst/>
          </a:prstGeom>
          <a:noFill/>
          <a:ln w="9525">
            <a:noFill/>
            <a:miter lim="800000"/>
            <a:headEnd/>
            <a:tailEnd/>
          </a:ln>
          <a:effectLst/>
        </p:spPr>
        <p:txBody>
          <a:bodyPr/>
          <a:lstStyle/>
          <a:p>
            <a:pPr marL="342900" indent="-342900">
              <a:lnSpc>
                <a:spcPct val="90000"/>
              </a:lnSpc>
              <a:spcBef>
                <a:spcPct val="20000"/>
              </a:spcBef>
              <a:buFontTx/>
              <a:buChar char="•"/>
              <a:defRPr/>
            </a:pPr>
            <a:r>
              <a:rPr lang="da-DK" sz="2000" b="1" kern="0" dirty="0">
                <a:solidFill>
                  <a:srgbClr val="000000"/>
                </a:solidFill>
                <a:latin typeface="+mn-lt"/>
                <a:ea typeface="+mn-ea"/>
              </a:rPr>
              <a:t>Definition.</a:t>
            </a:r>
            <a:r>
              <a:rPr lang="da-DK" sz="2000" kern="0" dirty="0">
                <a:solidFill>
                  <a:srgbClr val="000000"/>
                </a:solidFill>
                <a:latin typeface="+mn-lt"/>
                <a:ea typeface="+mn-ea"/>
              </a:rPr>
              <a:t> A matrix </a:t>
            </a:r>
            <a:r>
              <a:rPr lang="da-DK" sz="2000" b="1" i="1" kern="0" dirty="0">
                <a:solidFill>
                  <a:srgbClr val="000000"/>
                </a:solidFill>
                <a:latin typeface="+mn-lt"/>
                <a:ea typeface="+mn-ea"/>
              </a:rPr>
              <a:t>A</a:t>
            </a:r>
            <a:r>
              <a:rPr lang="da-DK" sz="2000" kern="0" dirty="0">
                <a:solidFill>
                  <a:srgbClr val="000000"/>
                </a:solidFill>
                <a:latin typeface="+mn-lt"/>
                <a:ea typeface="+mn-ea"/>
              </a:rPr>
              <a:t> is </a:t>
            </a:r>
            <a:r>
              <a:rPr lang="da-DK" sz="2000" kern="0" dirty="0" err="1">
                <a:solidFill>
                  <a:srgbClr val="000000"/>
                </a:solidFill>
                <a:latin typeface="+mn-lt"/>
                <a:ea typeface="+mn-ea"/>
              </a:rPr>
              <a:t>called</a:t>
            </a:r>
            <a:r>
              <a:rPr lang="da-DK" sz="2000" kern="0" dirty="0">
                <a:solidFill>
                  <a:srgbClr val="000000"/>
                </a:solidFill>
                <a:latin typeface="+mn-lt"/>
                <a:ea typeface="+mn-ea"/>
              </a:rPr>
              <a:t> </a:t>
            </a:r>
            <a:r>
              <a:rPr lang="da-DK" sz="2000" b="1" kern="0" dirty="0" err="1">
                <a:solidFill>
                  <a:srgbClr val="000000"/>
                </a:solidFill>
                <a:latin typeface="+mn-lt"/>
                <a:ea typeface="+mn-ea"/>
              </a:rPr>
              <a:t>nonsingular</a:t>
            </a:r>
            <a:r>
              <a:rPr lang="da-DK" sz="2000" kern="0" dirty="0">
                <a:solidFill>
                  <a:srgbClr val="000000"/>
                </a:solidFill>
                <a:latin typeface="+mn-lt"/>
                <a:ea typeface="+mn-ea"/>
              </a:rPr>
              <a:t> </a:t>
            </a:r>
            <a:r>
              <a:rPr lang="da-DK" sz="2000" kern="0" dirty="0" err="1">
                <a:solidFill>
                  <a:srgbClr val="000000"/>
                </a:solidFill>
                <a:latin typeface="+mn-lt"/>
                <a:ea typeface="+mn-ea"/>
              </a:rPr>
              <a:t>or</a:t>
            </a:r>
            <a:r>
              <a:rPr lang="da-DK" sz="2000" kern="0" dirty="0">
                <a:solidFill>
                  <a:srgbClr val="000000"/>
                </a:solidFill>
                <a:latin typeface="+mn-lt"/>
                <a:ea typeface="+mn-ea"/>
              </a:rPr>
              <a:t> </a:t>
            </a:r>
            <a:r>
              <a:rPr lang="da-DK" sz="2000" b="1" kern="0" dirty="0" err="1">
                <a:solidFill>
                  <a:srgbClr val="000000"/>
                </a:solidFill>
                <a:latin typeface="+mn-lt"/>
                <a:ea typeface="+mn-ea"/>
              </a:rPr>
              <a:t>invertible</a:t>
            </a:r>
            <a:r>
              <a:rPr lang="da-DK" sz="2000" kern="0" dirty="0">
                <a:solidFill>
                  <a:srgbClr val="000000"/>
                </a:solidFill>
                <a:latin typeface="+mn-lt"/>
                <a:ea typeface="+mn-ea"/>
              </a:rPr>
              <a:t> </a:t>
            </a:r>
            <a:r>
              <a:rPr lang="da-DK" sz="2000" kern="0" dirty="0" err="1">
                <a:solidFill>
                  <a:srgbClr val="000000"/>
                </a:solidFill>
                <a:latin typeface="+mn-lt"/>
                <a:ea typeface="+mn-ea"/>
              </a:rPr>
              <a:t>if</a:t>
            </a:r>
            <a:r>
              <a:rPr lang="da-DK" sz="2000" kern="0" dirty="0">
                <a:solidFill>
                  <a:srgbClr val="000000"/>
                </a:solidFill>
                <a:latin typeface="+mn-lt"/>
                <a:ea typeface="+mn-ea"/>
              </a:rPr>
              <a:t> </a:t>
            </a:r>
            <a:r>
              <a:rPr lang="da-DK" sz="2000" kern="0" dirty="0" err="1">
                <a:solidFill>
                  <a:srgbClr val="000000"/>
                </a:solidFill>
                <a:latin typeface="+mn-lt"/>
                <a:ea typeface="+mn-ea"/>
              </a:rPr>
              <a:t>there</a:t>
            </a:r>
            <a:r>
              <a:rPr lang="da-DK" sz="2000" kern="0" dirty="0">
                <a:solidFill>
                  <a:srgbClr val="000000"/>
                </a:solidFill>
                <a:latin typeface="+mn-lt"/>
                <a:ea typeface="+mn-ea"/>
              </a:rPr>
              <a:t> </a:t>
            </a:r>
            <a:r>
              <a:rPr lang="da-DK" sz="2000" kern="0" dirty="0" err="1">
                <a:solidFill>
                  <a:srgbClr val="000000"/>
                </a:solidFill>
                <a:latin typeface="+mn-lt"/>
                <a:ea typeface="+mn-ea"/>
              </a:rPr>
              <a:t>exists</a:t>
            </a:r>
            <a:r>
              <a:rPr lang="da-DK" sz="2000" kern="0" dirty="0">
                <a:solidFill>
                  <a:srgbClr val="000000"/>
                </a:solidFill>
                <a:latin typeface="+mn-lt"/>
                <a:ea typeface="+mn-ea"/>
              </a:rPr>
              <a:t> a matrix </a:t>
            </a:r>
            <a:r>
              <a:rPr lang="da-DK" sz="2000" b="1" i="1" kern="0" dirty="0">
                <a:solidFill>
                  <a:srgbClr val="000000"/>
                </a:solidFill>
                <a:latin typeface="+mn-lt"/>
                <a:ea typeface="+mn-ea"/>
              </a:rPr>
              <a:t>B</a:t>
            </a:r>
            <a:r>
              <a:rPr lang="da-DK" sz="2000" kern="0" dirty="0">
                <a:solidFill>
                  <a:srgbClr val="000000"/>
                </a:solidFill>
                <a:latin typeface="+mn-lt"/>
                <a:ea typeface="+mn-ea"/>
              </a:rPr>
              <a:t> </a:t>
            </a:r>
            <a:r>
              <a:rPr lang="da-DK" sz="2000" kern="0" dirty="0" err="1">
                <a:solidFill>
                  <a:srgbClr val="000000"/>
                </a:solidFill>
                <a:latin typeface="+mn-lt"/>
                <a:ea typeface="+mn-ea"/>
              </a:rPr>
              <a:t>such</a:t>
            </a:r>
            <a:r>
              <a:rPr lang="da-DK" sz="2000" kern="0" dirty="0">
                <a:solidFill>
                  <a:srgbClr val="000000"/>
                </a:solidFill>
                <a:latin typeface="+mn-lt"/>
                <a:ea typeface="+mn-ea"/>
              </a:rPr>
              <a:t> </a:t>
            </a:r>
            <a:r>
              <a:rPr lang="da-DK" sz="2000" kern="0" dirty="0" err="1">
                <a:solidFill>
                  <a:srgbClr val="000000"/>
                </a:solidFill>
                <a:latin typeface="+mn-lt"/>
                <a:ea typeface="+mn-ea"/>
              </a:rPr>
              <a:t>that</a:t>
            </a:r>
            <a:r>
              <a:rPr lang="da-DK" sz="2000" kern="0" dirty="0">
                <a:solidFill>
                  <a:srgbClr val="000000"/>
                </a:solidFill>
                <a:latin typeface="+mn-lt"/>
                <a:ea typeface="+mn-ea"/>
              </a:rPr>
              <a:t>:</a:t>
            </a:r>
          </a:p>
        </p:txBody>
      </p:sp>
      <p:sp>
        <p:nvSpPr>
          <p:cNvPr id="6" name="Rectangle 7"/>
          <p:cNvSpPr>
            <a:spLocks noChangeArrowheads="1"/>
          </p:cNvSpPr>
          <p:nvPr/>
        </p:nvSpPr>
        <p:spPr bwMode="auto">
          <a:xfrm>
            <a:off x="508000" y="3733800"/>
            <a:ext cx="6807200" cy="820738"/>
          </a:xfrm>
          <a:prstGeom prst="rect">
            <a:avLst/>
          </a:prstGeom>
          <a:noFill/>
          <a:ln w="9525">
            <a:noFill/>
            <a:miter lim="800000"/>
            <a:headEnd/>
            <a:tailEnd/>
          </a:ln>
          <a:effectLst/>
        </p:spPr>
        <p:txBody>
          <a:bodyPr/>
          <a:lstStyle/>
          <a:p>
            <a:pPr marL="342900" indent="-342900">
              <a:lnSpc>
                <a:spcPct val="90000"/>
              </a:lnSpc>
              <a:spcBef>
                <a:spcPct val="20000"/>
              </a:spcBef>
              <a:buFontTx/>
              <a:buChar char="•"/>
              <a:defRPr/>
            </a:pPr>
            <a:r>
              <a:rPr lang="da-DK" sz="2000" b="1" dirty="0">
                <a:solidFill>
                  <a:srgbClr val="000000"/>
                </a:solidFill>
                <a:latin typeface="+mn-lt"/>
                <a:ea typeface="+mn-ea"/>
              </a:rPr>
              <a:t>Notation.</a:t>
            </a:r>
            <a:r>
              <a:rPr lang="da-DK" sz="2000" dirty="0">
                <a:solidFill>
                  <a:srgbClr val="000000"/>
                </a:solidFill>
                <a:latin typeface="+mn-lt"/>
                <a:ea typeface="+mn-ea"/>
              </a:rPr>
              <a:t> A </a:t>
            </a:r>
            <a:r>
              <a:rPr lang="da-DK" sz="2000" dirty="0" err="1">
                <a:solidFill>
                  <a:srgbClr val="000000"/>
                </a:solidFill>
                <a:latin typeface="+mn-lt"/>
                <a:ea typeface="+mn-ea"/>
              </a:rPr>
              <a:t>common</a:t>
            </a:r>
            <a:r>
              <a:rPr lang="da-DK" sz="2000" dirty="0">
                <a:solidFill>
                  <a:srgbClr val="000000"/>
                </a:solidFill>
                <a:latin typeface="+mn-lt"/>
                <a:ea typeface="+mn-ea"/>
              </a:rPr>
              <a:t> notation for the inverse of a matrix </a:t>
            </a:r>
            <a:r>
              <a:rPr lang="da-DK" sz="2000" b="1" i="1" dirty="0">
                <a:solidFill>
                  <a:srgbClr val="000000"/>
                </a:solidFill>
                <a:latin typeface="+mn-lt"/>
                <a:ea typeface="+mn-ea"/>
              </a:rPr>
              <a:t>A</a:t>
            </a:r>
            <a:r>
              <a:rPr lang="da-DK" sz="2000" dirty="0">
                <a:solidFill>
                  <a:srgbClr val="000000"/>
                </a:solidFill>
                <a:latin typeface="+mn-lt"/>
                <a:ea typeface="+mn-ea"/>
              </a:rPr>
              <a:t> is </a:t>
            </a:r>
            <a:r>
              <a:rPr lang="da-DK" sz="2000" b="1" i="1" dirty="0">
                <a:solidFill>
                  <a:srgbClr val="000000"/>
                </a:solidFill>
                <a:latin typeface="+mn-lt"/>
                <a:ea typeface="+mn-ea"/>
              </a:rPr>
              <a:t>A</a:t>
            </a:r>
            <a:r>
              <a:rPr lang="da-DK" sz="2000" baseline="30000" dirty="0">
                <a:solidFill>
                  <a:srgbClr val="000000"/>
                </a:solidFill>
                <a:latin typeface="+mn-lt"/>
                <a:ea typeface="+mn-ea"/>
              </a:rPr>
              <a:t>-1</a:t>
            </a:r>
            <a:r>
              <a:rPr lang="da-DK" sz="2000" dirty="0">
                <a:solidFill>
                  <a:srgbClr val="000000"/>
                </a:solidFill>
                <a:latin typeface="+mn-lt"/>
                <a:ea typeface="+mn-ea"/>
              </a:rPr>
              <a:t>. So:</a:t>
            </a:r>
          </a:p>
        </p:txBody>
      </p:sp>
      <p:sp>
        <p:nvSpPr>
          <p:cNvPr id="34823" name="Rectangle 11"/>
          <p:cNvSpPr>
            <a:spLocks noChangeArrowheads="1"/>
          </p:cNvSpPr>
          <p:nvPr/>
        </p:nvSpPr>
        <p:spPr bwMode="auto">
          <a:xfrm>
            <a:off x="400051" y="4648201"/>
            <a:ext cx="1148714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cmpd="thickThin">
                <a:solidFill>
                  <a:srgbClr val="000000"/>
                </a:solidFill>
                <a:miter lim="800000"/>
                <a:headEnd/>
                <a:tailEnd/>
              </a14:hiddenLine>
            </a:ext>
          </a:extLst>
        </p:spPr>
        <p:txBody>
          <a:bodyPr lIns="90000" tIns="43200" rIns="90000" bIns="43200">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lnSpc>
                <a:spcPct val="90000"/>
              </a:lnSpc>
              <a:spcBef>
                <a:spcPct val="20000"/>
              </a:spcBef>
              <a:buFontTx/>
              <a:buChar char="•"/>
            </a:pPr>
            <a:r>
              <a:rPr lang="da-DK" altLang="en-US" sz="2000" dirty="0">
                <a:solidFill>
                  <a:srgbClr val="000000"/>
                </a:solidFill>
                <a:latin typeface="Rockwell" pitchFamily="-106" charset="0"/>
              </a:rPr>
              <a:t>    The inverse matrix is unique when it exists. So if </a:t>
            </a:r>
            <a:r>
              <a:rPr lang="da-DK" altLang="en-US" sz="2000" b="1" i="1" dirty="0">
                <a:solidFill>
                  <a:srgbClr val="000000"/>
                </a:solidFill>
                <a:latin typeface="Rockwell" pitchFamily="-106" charset="0"/>
              </a:rPr>
              <a:t>A</a:t>
            </a:r>
            <a:r>
              <a:rPr lang="da-DK" altLang="en-US" sz="2000" dirty="0">
                <a:solidFill>
                  <a:srgbClr val="000000"/>
                </a:solidFill>
                <a:latin typeface="Rockwell" pitchFamily="-106" charset="0"/>
              </a:rPr>
              <a:t> is invertible, then </a:t>
            </a:r>
            <a:r>
              <a:rPr lang="da-DK" altLang="en-US" sz="2000" b="1" i="1" dirty="0">
                <a:solidFill>
                  <a:srgbClr val="000000"/>
                </a:solidFill>
                <a:latin typeface="Rockwell" pitchFamily="-106" charset="0"/>
              </a:rPr>
              <a:t>A</a:t>
            </a:r>
            <a:r>
              <a:rPr lang="da-DK" altLang="en-US" sz="2000" baseline="30000" dirty="0">
                <a:solidFill>
                  <a:srgbClr val="000000"/>
                </a:solidFill>
                <a:latin typeface="Rockwell" pitchFamily="-106" charset="0"/>
              </a:rPr>
              <a:t>-1</a:t>
            </a:r>
            <a:r>
              <a:rPr lang="da-DK" altLang="en-US" sz="2000" dirty="0">
                <a:solidFill>
                  <a:srgbClr val="000000"/>
                </a:solidFill>
                <a:latin typeface="Rockwell" pitchFamily="-106" charset="0"/>
              </a:rPr>
              <a:t> is also invertible and </a:t>
            </a:r>
            <a:r>
              <a:rPr lang="da-DK" altLang="en-US" sz="2000" dirty="0" smtClean="0">
                <a:solidFill>
                  <a:srgbClr val="000000"/>
                </a:solidFill>
                <a:latin typeface="Rockwell" pitchFamily="-106" charset="0"/>
              </a:rPr>
              <a:t>      </a:t>
            </a:r>
            <a:r>
              <a:rPr lang="en-GB" altLang="en-US" sz="2000" dirty="0" smtClean="0">
                <a:latin typeface="Rockwell" pitchFamily="-106" charset="0"/>
              </a:rPr>
              <a:t>then </a:t>
            </a:r>
            <a:r>
              <a:rPr lang="en-GB" altLang="en-US" sz="2000" dirty="0">
                <a:latin typeface="Rockwell" pitchFamily="-106" charset="0"/>
              </a:rPr>
              <a:t>(A</a:t>
            </a:r>
            <a:r>
              <a:rPr lang="en-GB" altLang="en-US" sz="2000" baseline="30000" dirty="0">
                <a:latin typeface="Rockwell" pitchFamily="-106" charset="0"/>
              </a:rPr>
              <a:t>T</a:t>
            </a:r>
            <a:r>
              <a:rPr lang="en-GB" altLang="en-US" sz="2000" dirty="0">
                <a:latin typeface="Rockwell" pitchFamily="-106" charset="0"/>
              </a:rPr>
              <a:t>)</a:t>
            </a:r>
            <a:r>
              <a:rPr lang="en-GB" altLang="en-US" sz="2000" baseline="30000" dirty="0">
                <a:latin typeface="Rockwell" pitchFamily="-106" charset="0"/>
              </a:rPr>
              <a:t>-1</a:t>
            </a:r>
            <a:r>
              <a:rPr lang="en-GB" altLang="en-US" sz="2000" dirty="0">
                <a:latin typeface="Rockwell" pitchFamily="-106" charset="0"/>
              </a:rPr>
              <a:t> = (A</a:t>
            </a:r>
            <a:r>
              <a:rPr lang="en-GB" altLang="en-US" sz="2000" baseline="30000" dirty="0">
                <a:latin typeface="Rockwell" pitchFamily="-106" charset="0"/>
              </a:rPr>
              <a:t>-1</a:t>
            </a:r>
            <a:r>
              <a:rPr lang="en-GB" altLang="en-US" sz="2000" dirty="0">
                <a:latin typeface="Rockwell" pitchFamily="-106" charset="0"/>
              </a:rPr>
              <a:t>)</a:t>
            </a:r>
            <a:r>
              <a:rPr lang="en-GB" altLang="en-US" sz="2000" baseline="30000" dirty="0">
                <a:latin typeface="Rockwell" pitchFamily="-106" charset="0"/>
              </a:rPr>
              <a:t>T</a:t>
            </a:r>
            <a:r>
              <a:rPr lang="da-DK" altLang="en-US" sz="2000" dirty="0">
                <a:solidFill>
                  <a:srgbClr val="000000"/>
                </a:solidFill>
                <a:latin typeface="Rockwell" pitchFamily="-106" charset="0"/>
              </a:rPr>
              <a:t/>
            </a:r>
            <a:br>
              <a:rPr lang="da-DK" altLang="en-US" sz="2000" dirty="0">
                <a:solidFill>
                  <a:srgbClr val="000000"/>
                </a:solidFill>
                <a:latin typeface="Rockwell" pitchFamily="-106" charset="0"/>
              </a:rPr>
            </a:br>
            <a:endParaRPr lang="da-DK" altLang="en-US" sz="2000" dirty="0">
              <a:solidFill>
                <a:srgbClr val="000000"/>
              </a:solidFill>
              <a:latin typeface="Rockwell" pitchFamily="-106" charset="0"/>
            </a:endParaRPr>
          </a:p>
        </p:txBody>
      </p:sp>
      <p:graphicFrame>
        <p:nvGraphicFramePr>
          <p:cNvPr id="44" name="Group 10"/>
          <p:cNvGraphicFramePr>
            <a:graphicFrameLocks noGrp="1"/>
          </p:cNvGraphicFramePr>
          <p:nvPr>
            <p:extLst>
              <p:ext uri="{D42A27DB-BD31-4B8C-83A1-F6EECF244321}">
                <p14:modId xmlns:p14="http://schemas.microsoft.com/office/powerpoint/2010/main" val="1831532231"/>
              </p:ext>
            </p:extLst>
          </p:nvPr>
        </p:nvGraphicFramePr>
        <p:xfrm>
          <a:off x="5892800" y="2514600"/>
          <a:ext cx="5664199" cy="914400"/>
        </p:xfrm>
        <a:graphic>
          <a:graphicData uri="http://schemas.openxmlformats.org/drawingml/2006/table">
            <a:tbl>
              <a:tblPr/>
              <a:tblGrid>
                <a:gridCol w="457200"/>
                <a:gridCol w="457200"/>
                <a:gridCol w="457200"/>
                <a:gridCol w="457200"/>
                <a:gridCol w="576239"/>
                <a:gridCol w="378378"/>
                <a:gridCol w="808977"/>
                <a:gridCol w="822972"/>
                <a:gridCol w="385233"/>
                <a:gridCol w="480484"/>
                <a:gridCol w="383116"/>
              </a:tblGrid>
              <a:tr h="360363">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1</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smtClean="0">
                          <a:ln>
                            <a:noFill/>
                          </a:ln>
                          <a:solidFill>
                            <a:schemeClr val="tx1"/>
                          </a:solidFill>
                          <a:effectLst/>
                          <a:latin typeface="Arial" charset="0"/>
                          <a:ea typeface="ＭＳ Ｐゴシック" pitchFamily="-106" charset="-128"/>
                        </a:rPr>
                        <a:t>1</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smtClean="0">
                          <a:ln>
                            <a:noFill/>
                          </a:ln>
                          <a:solidFill>
                            <a:schemeClr val="tx1"/>
                          </a:solidFill>
                          <a:effectLst/>
                          <a:latin typeface="Arial" charset="0"/>
                          <a:ea typeface="ＭＳ Ｐゴシック" pitchFamily="-106" charset="-128"/>
                        </a:rPr>
                        <a:t>X</a:t>
                      </a:r>
                    </a:p>
                  </a:txBody>
                  <a:tcPr marL="121920" marR="12192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2/3</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-1/3</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smtClean="0">
                          <a:ln>
                            <a:noFill/>
                          </a:ln>
                          <a:solidFill>
                            <a:schemeClr val="tx1"/>
                          </a:solidFill>
                          <a:effectLst/>
                          <a:latin typeface="Arial" charset="0"/>
                          <a:ea typeface="ＭＳ Ｐゴシック" pitchFamily="-106" charset="-128"/>
                        </a:rPr>
                        <a:t>=</a:t>
                      </a:r>
                    </a:p>
                  </a:txBody>
                  <a:tcPr marL="121920" marR="12192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2/3 + 1/3</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-1/3 +1/3</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smtClean="0">
                          <a:ln>
                            <a:noFill/>
                          </a:ln>
                          <a:solidFill>
                            <a:schemeClr val="tx1"/>
                          </a:solidFill>
                          <a:effectLst/>
                          <a:latin typeface="Arial" charset="0"/>
                          <a:ea typeface="ＭＳ Ｐゴシック" pitchFamily="-106" charset="-128"/>
                        </a:rPr>
                        <a:t>=</a:t>
                      </a:r>
                    </a:p>
                  </a:txBody>
                  <a:tcPr marL="121920" marR="12192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smtClean="0">
                          <a:ln>
                            <a:noFill/>
                          </a:ln>
                          <a:solidFill>
                            <a:schemeClr val="tx1"/>
                          </a:solidFill>
                          <a:effectLst/>
                          <a:latin typeface="Arial" charset="0"/>
                          <a:ea typeface="ＭＳ Ｐゴシック" pitchFamily="-106" charset="-128"/>
                        </a:rPr>
                        <a:t>1</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smtClean="0">
                          <a:ln>
                            <a:noFill/>
                          </a:ln>
                          <a:solidFill>
                            <a:schemeClr val="tx1"/>
                          </a:solidFill>
                          <a:effectLst/>
                          <a:latin typeface="Arial" charset="0"/>
                          <a:ea typeface="ＭＳ Ｐゴシック" pitchFamily="-106" charset="-128"/>
                        </a:rPr>
                        <a:t>0</a:t>
                      </a:r>
                    </a:p>
                  </a:txBody>
                  <a:tcPr marL="121920" marR="121920" anchor="ctr" horzOverflow="overflow">
                    <a:lnL>
                      <a:noFill/>
                    </a:lnL>
                    <a:lnR>
                      <a:noFill/>
                    </a:lnR>
                    <a:lnT>
                      <a:noFill/>
                    </a:lnT>
                    <a:lnB>
                      <a:noFill/>
                    </a:lnB>
                    <a:lnTlToBr>
                      <a:noFill/>
                    </a:lnTlToBr>
                    <a:lnBlToTr>
                      <a:noFill/>
                    </a:lnBlToTr>
                    <a:solidFill>
                      <a:schemeClr val="bg1"/>
                    </a:solidFill>
                  </a:tcPr>
                </a:tc>
              </a:tr>
              <a:tr h="358775">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smtClean="0">
                          <a:ln>
                            <a:noFill/>
                          </a:ln>
                          <a:solidFill>
                            <a:schemeClr val="tx1"/>
                          </a:solidFill>
                          <a:effectLst/>
                          <a:latin typeface="Arial" charset="0"/>
                          <a:ea typeface="ＭＳ Ｐゴシック" pitchFamily="-106" charset="-128"/>
                        </a:rPr>
                        <a:t>-1</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2</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smtClean="0">
                          <a:ln>
                            <a:noFill/>
                          </a:ln>
                          <a:solidFill>
                            <a:schemeClr val="tx1"/>
                          </a:solidFill>
                          <a:effectLst/>
                          <a:latin typeface="Arial" charset="0"/>
                          <a:ea typeface="ＭＳ Ｐゴシック" pitchFamily="-106" charset="-128"/>
                        </a:rPr>
                        <a:t> </a:t>
                      </a:r>
                    </a:p>
                  </a:txBody>
                  <a:tcPr marL="121920" marR="12192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kern="1200" cap="none" normalizeH="0" baseline="0" dirty="0" smtClean="0">
                          <a:ln>
                            <a:noFill/>
                          </a:ln>
                          <a:solidFill>
                            <a:schemeClr val="tx1"/>
                          </a:solidFill>
                          <a:effectLst/>
                          <a:latin typeface="Arial" charset="0"/>
                          <a:ea typeface="ＭＳ Ｐゴシック" pitchFamily="-106" charset="-128"/>
                          <a:cs typeface="+mn-cs"/>
                        </a:rPr>
                        <a:t>1/3</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kern="1200" cap="none" normalizeH="0" baseline="0" dirty="0" smtClean="0">
                          <a:ln>
                            <a:noFill/>
                          </a:ln>
                          <a:solidFill>
                            <a:schemeClr val="tx1"/>
                          </a:solidFill>
                          <a:effectLst/>
                          <a:latin typeface="Arial" charset="0"/>
                          <a:ea typeface="ＭＳ Ｐゴシック" pitchFamily="-106" charset="-128"/>
                          <a:cs typeface="+mn-cs"/>
                        </a:rPr>
                        <a:t>1/3</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en-US" sz="1200" b="1" i="0" u="none" strike="noStrike" cap="none" normalizeH="0" baseline="0" dirty="0" smtClean="0">
                        <a:ln>
                          <a:noFill/>
                        </a:ln>
                        <a:solidFill>
                          <a:schemeClr val="tx1"/>
                        </a:solidFill>
                        <a:effectLst/>
                        <a:latin typeface="Arial" charset="0"/>
                        <a:ea typeface="ＭＳ Ｐゴシック" pitchFamily="-106" charset="-128"/>
                      </a:endParaRPr>
                    </a:p>
                  </a:txBody>
                  <a:tcPr marL="121920" marR="12192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-2/3 + 2/3</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sng" strike="noStrike" cap="none" normalizeH="0" baseline="0" dirty="0" smtClean="0">
                          <a:ln>
                            <a:noFill/>
                          </a:ln>
                          <a:solidFill>
                            <a:schemeClr val="tx1"/>
                          </a:solidFill>
                          <a:effectLst/>
                          <a:latin typeface="Arial" charset="0"/>
                          <a:ea typeface="ＭＳ Ｐゴシック" pitchFamily="-106" charset="-128"/>
                        </a:rPr>
                        <a:t>1</a:t>
                      </a: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 + </a:t>
                      </a:r>
                      <a:r>
                        <a:rPr kumimoji="0" lang="en-GB" altLang="en-US" sz="1200" b="1" i="0" u="sng" strike="noStrike" cap="none" normalizeH="0" baseline="0" dirty="0" smtClean="0">
                          <a:ln>
                            <a:noFill/>
                          </a:ln>
                          <a:solidFill>
                            <a:schemeClr val="tx1"/>
                          </a:solidFill>
                          <a:effectLst/>
                          <a:latin typeface="Arial" charset="0"/>
                          <a:ea typeface="ＭＳ Ｐゴシック" pitchFamily="-106" charset="-128"/>
                        </a:rPr>
                        <a:t>2</a:t>
                      </a: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     3    3</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en-US" sz="1200" b="1" i="0" u="none" strike="noStrike" cap="none" normalizeH="0" baseline="0" smtClean="0">
                        <a:ln>
                          <a:noFill/>
                        </a:ln>
                        <a:solidFill>
                          <a:schemeClr val="tx1"/>
                        </a:solidFill>
                        <a:effectLst/>
                        <a:latin typeface="Arial" charset="0"/>
                        <a:ea typeface="ＭＳ Ｐゴシック" pitchFamily="-106" charset="-128"/>
                      </a:endParaRPr>
                    </a:p>
                  </a:txBody>
                  <a:tcPr marL="121920" marR="12192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0</a:t>
                      </a:r>
                    </a:p>
                  </a:txBody>
                  <a:tcPr marL="121920" marR="121920" anchor="ctr"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Rockwell" pitchFamily="-106" charset="0"/>
                          <a:ea typeface="ＭＳ Ｐゴシック" pitchFamily="-106" charset="-128"/>
                        </a:defRPr>
                      </a:lvl1pPr>
                      <a:lvl2pPr marL="742950" indent="-285750" eaLnBrk="0" hangingPunct="0">
                        <a:spcBef>
                          <a:spcPct val="20000"/>
                        </a:spcBef>
                        <a:buFont typeface="Arial" charset="0"/>
                        <a:defRPr sz="2400">
                          <a:solidFill>
                            <a:schemeClr val="tx1"/>
                          </a:solidFill>
                          <a:latin typeface="Rockwell" pitchFamily="-106" charset="0"/>
                          <a:ea typeface="ＭＳ Ｐゴシック" pitchFamily="-106" charset="-128"/>
                        </a:defRPr>
                      </a:lvl2pPr>
                      <a:lvl3pPr marL="1143000" indent="-228600" eaLnBrk="0" hangingPunct="0">
                        <a:spcBef>
                          <a:spcPct val="20000"/>
                        </a:spcBef>
                        <a:buFont typeface="Arial" charset="0"/>
                        <a:defRPr sz="2000">
                          <a:solidFill>
                            <a:schemeClr val="tx1"/>
                          </a:solidFill>
                          <a:latin typeface="Rockwell" pitchFamily="-106" charset="0"/>
                          <a:ea typeface="ＭＳ Ｐゴシック" pitchFamily="-106" charset="-128"/>
                        </a:defRPr>
                      </a:lvl3pPr>
                      <a:lvl4pPr marL="1600200" indent="-228600" eaLnBrk="0" hangingPunct="0">
                        <a:spcBef>
                          <a:spcPct val="20000"/>
                        </a:spcBef>
                        <a:buFont typeface="Arial" charset="0"/>
                        <a:defRPr>
                          <a:solidFill>
                            <a:schemeClr val="tx1"/>
                          </a:solidFill>
                          <a:latin typeface="Rockwell" pitchFamily="-106" charset="0"/>
                          <a:ea typeface="ＭＳ Ｐゴシック" pitchFamily="-106" charset="-128"/>
                        </a:defRPr>
                      </a:lvl4pPr>
                      <a:lvl5pPr marL="2057400" indent="-228600" eaLnBrk="0" hangingPunct="0">
                        <a:spcBef>
                          <a:spcPct val="20000"/>
                        </a:spcBef>
                        <a:buFont typeface="Arial" charset="0"/>
                        <a:defRPr>
                          <a:solidFill>
                            <a:schemeClr val="tx1"/>
                          </a:solidFill>
                          <a:latin typeface="Rockwell" pitchFamily="-106" charset="0"/>
                          <a:ea typeface="ＭＳ Ｐゴシック" pitchFamily="-106" charset="-128"/>
                        </a:defRPr>
                      </a:lvl5pPr>
                      <a:lvl6pPr marL="25146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6pPr>
                      <a:lvl7pPr marL="29718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7pPr>
                      <a:lvl8pPr marL="34290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8pPr>
                      <a:lvl9pPr marL="3886200" indent="-228600" eaLnBrk="0" fontAlgn="base" hangingPunct="0">
                        <a:spcBef>
                          <a:spcPct val="20000"/>
                        </a:spcBef>
                        <a:spcAft>
                          <a:spcPct val="0"/>
                        </a:spcAft>
                        <a:buFont typeface="Arial" charset="0"/>
                        <a:defRPr>
                          <a:solidFill>
                            <a:schemeClr val="tx1"/>
                          </a:solidFill>
                          <a:latin typeface="Rockwell" pitchFamily="-106" charset="0"/>
                          <a:ea typeface="ＭＳ Ｐゴシック" pitchFamily="-106"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altLang="en-US" sz="1200" b="1" i="0" u="none" strike="noStrike" cap="none" normalizeH="0" baseline="0" dirty="0" smtClean="0">
                          <a:ln>
                            <a:noFill/>
                          </a:ln>
                          <a:solidFill>
                            <a:schemeClr val="tx1"/>
                          </a:solidFill>
                          <a:effectLst/>
                          <a:latin typeface="Arial" charset="0"/>
                          <a:ea typeface="ＭＳ Ｐゴシック" pitchFamily="-106" charset="-128"/>
                        </a:rPr>
                        <a:t>1</a:t>
                      </a:r>
                    </a:p>
                  </a:txBody>
                  <a:tcPr marL="121920" marR="121920" anchor="ctr" horzOverflow="overflow">
                    <a:lnL>
                      <a:noFill/>
                    </a:lnL>
                    <a:lnR>
                      <a:noFill/>
                    </a:lnR>
                    <a:lnT>
                      <a:noFill/>
                    </a:lnT>
                    <a:lnB>
                      <a:noFill/>
                    </a:lnB>
                    <a:lnTlToBr>
                      <a:noFill/>
                    </a:lnTlToBr>
                    <a:lnBlToTr>
                      <a:noFill/>
                    </a:lnBlToTr>
                    <a:solidFill>
                      <a:schemeClr val="bg1"/>
                    </a:solidFill>
                  </a:tcPr>
                </a:tc>
              </a:tr>
            </a:tbl>
          </a:graphicData>
        </a:graphic>
      </p:graphicFrame>
      <p:grpSp>
        <p:nvGrpSpPr>
          <p:cNvPr id="26655" name="Group 45"/>
          <p:cNvGrpSpPr>
            <a:grpSpLocks/>
          </p:cNvGrpSpPr>
          <p:nvPr/>
        </p:nvGrpSpPr>
        <p:grpSpPr bwMode="auto">
          <a:xfrm>
            <a:off x="5922433" y="2493964"/>
            <a:ext cx="5604933" cy="935037"/>
            <a:chOff x="2486" y="1117"/>
            <a:chExt cx="2648" cy="589"/>
          </a:xfrm>
        </p:grpSpPr>
        <p:grpSp>
          <p:nvGrpSpPr>
            <p:cNvPr id="26662" name="Group 46"/>
            <p:cNvGrpSpPr>
              <a:grpSpLocks/>
            </p:cNvGrpSpPr>
            <p:nvPr/>
          </p:nvGrpSpPr>
          <p:grpSpPr bwMode="auto">
            <a:xfrm>
              <a:off x="2486" y="1117"/>
              <a:ext cx="137" cy="589"/>
              <a:chOff x="1927" y="3158"/>
              <a:chExt cx="137" cy="680"/>
            </a:xfrm>
          </p:grpSpPr>
          <p:sp>
            <p:nvSpPr>
              <p:cNvPr id="26691" name="Line 47"/>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2" name="Line 48"/>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3" name="Line 49"/>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3" name="Group 50"/>
            <p:cNvGrpSpPr>
              <a:grpSpLocks/>
            </p:cNvGrpSpPr>
            <p:nvPr/>
          </p:nvGrpSpPr>
          <p:grpSpPr bwMode="auto">
            <a:xfrm>
              <a:off x="3121" y="1117"/>
              <a:ext cx="137" cy="589"/>
              <a:chOff x="1927" y="3158"/>
              <a:chExt cx="137" cy="680"/>
            </a:xfrm>
          </p:grpSpPr>
          <p:sp>
            <p:nvSpPr>
              <p:cNvPr id="26688" name="Line 5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9" name="Line 5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0" name="Line 5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4" name="Group 54"/>
            <p:cNvGrpSpPr>
              <a:grpSpLocks/>
            </p:cNvGrpSpPr>
            <p:nvPr/>
          </p:nvGrpSpPr>
          <p:grpSpPr bwMode="auto">
            <a:xfrm>
              <a:off x="3801" y="1117"/>
              <a:ext cx="137" cy="589"/>
              <a:chOff x="1927" y="3158"/>
              <a:chExt cx="137" cy="680"/>
            </a:xfrm>
          </p:grpSpPr>
          <p:sp>
            <p:nvSpPr>
              <p:cNvPr id="26685" name="Line 5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6" name="Line 5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7" name="Line 5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5" name="Group 58"/>
            <p:cNvGrpSpPr>
              <a:grpSpLocks/>
            </p:cNvGrpSpPr>
            <p:nvPr/>
          </p:nvGrpSpPr>
          <p:grpSpPr bwMode="auto">
            <a:xfrm>
              <a:off x="4754" y="1117"/>
              <a:ext cx="137" cy="589"/>
              <a:chOff x="1927" y="3158"/>
              <a:chExt cx="137" cy="680"/>
            </a:xfrm>
          </p:grpSpPr>
          <p:sp>
            <p:nvSpPr>
              <p:cNvPr id="26682" name="Line 59"/>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3" name="Line 60"/>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4" name="Line 61"/>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6" name="Group 62"/>
            <p:cNvGrpSpPr>
              <a:grpSpLocks/>
            </p:cNvGrpSpPr>
            <p:nvPr/>
          </p:nvGrpSpPr>
          <p:grpSpPr bwMode="auto">
            <a:xfrm flipH="1">
              <a:off x="2750" y="1117"/>
              <a:ext cx="137" cy="589"/>
              <a:chOff x="1927" y="3158"/>
              <a:chExt cx="137" cy="680"/>
            </a:xfrm>
          </p:grpSpPr>
          <p:sp>
            <p:nvSpPr>
              <p:cNvPr id="26679" name="Line 63"/>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0" name="Line 64"/>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1" name="Line 65"/>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7" name="Group 66"/>
            <p:cNvGrpSpPr>
              <a:grpSpLocks/>
            </p:cNvGrpSpPr>
            <p:nvPr/>
          </p:nvGrpSpPr>
          <p:grpSpPr bwMode="auto">
            <a:xfrm flipH="1">
              <a:off x="3409" y="1117"/>
              <a:ext cx="208" cy="589"/>
              <a:chOff x="1856" y="3158"/>
              <a:chExt cx="208" cy="680"/>
            </a:xfrm>
          </p:grpSpPr>
          <p:sp>
            <p:nvSpPr>
              <p:cNvPr id="26676" name="Line 67"/>
              <p:cNvSpPr>
                <a:spLocks noChangeShapeType="1"/>
              </p:cNvSpPr>
              <p:nvPr/>
            </p:nvSpPr>
            <p:spPr bwMode="auto">
              <a:xfrm>
                <a:off x="1856"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7" name="Line 68"/>
              <p:cNvSpPr>
                <a:spLocks noChangeShapeType="1"/>
              </p:cNvSpPr>
              <p:nvPr/>
            </p:nvSpPr>
            <p:spPr bwMode="auto">
              <a:xfrm>
                <a:off x="1856" y="3158"/>
                <a:ext cx="20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8" name="Line 69"/>
              <p:cNvSpPr>
                <a:spLocks noChangeShapeType="1"/>
              </p:cNvSpPr>
              <p:nvPr/>
            </p:nvSpPr>
            <p:spPr bwMode="auto">
              <a:xfrm>
                <a:off x="1856" y="3838"/>
                <a:ext cx="20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8" name="Group 70"/>
            <p:cNvGrpSpPr>
              <a:grpSpLocks/>
            </p:cNvGrpSpPr>
            <p:nvPr/>
          </p:nvGrpSpPr>
          <p:grpSpPr bwMode="auto">
            <a:xfrm flipH="1">
              <a:off x="4407" y="1117"/>
              <a:ext cx="137" cy="589"/>
              <a:chOff x="1927" y="3158"/>
              <a:chExt cx="137" cy="680"/>
            </a:xfrm>
          </p:grpSpPr>
          <p:sp>
            <p:nvSpPr>
              <p:cNvPr id="26673" name="Line 7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4" name="Line 7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5" name="Line 7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69" name="Group 74"/>
            <p:cNvGrpSpPr>
              <a:grpSpLocks/>
            </p:cNvGrpSpPr>
            <p:nvPr/>
          </p:nvGrpSpPr>
          <p:grpSpPr bwMode="auto">
            <a:xfrm flipH="1">
              <a:off x="4997" y="1117"/>
              <a:ext cx="137" cy="589"/>
              <a:chOff x="1927" y="3158"/>
              <a:chExt cx="137" cy="680"/>
            </a:xfrm>
          </p:grpSpPr>
          <p:sp>
            <p:nvSpPr>
              <p:cNvPr id="26670" name="Line 7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1" name="Line 7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2" name="Line 7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84" name="Text Box 79"/>
          <p:cNvSpPr txBox="1">
            <a:spLocks noChangeArrowheads="1"/>
          </p:cNvSpPr>
          <p:nvPr/>
        </p:nvSpPr>
        <p:spPr bwMode="auto">
          <a:xfrm>
            <a:off x="1113051" y="5572126"/>
            <a:ext cx="4572000" cy="400050"/>
          </a:xfrm>
          <a:prstGeom prst="rect">
            <a:avLst/>
          </a:prstGeom>
          <a:noFill/>
          <a:ln w="9525">
            <a:solidFill>
              <a:srgbClr val="0099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itchFamily="-106" charset="0"/>
                <a:ea typeface="ＭＳ Ｐゴシック" pitchFamily="-106" charset="-128"/>
              </a:defRPr>
            </a:lvl1pPr>
            <a:lvl2pPr marL="742950" indent="-285750" eaLnBrk="0" hangingPunct="0">
              <a:defRPr>
                <a:solidFill>
                  <a:schemeClr val="tx1"/>
                </a:solidFill>
                <a:latin typeface="Tahoma" pitchFamily="-106" charset="0"/>
                <a:ea typeface="ＭＳ Ｐゴシック" pitchFamily="-106" charset="-128"/>
              </a:defRPr>
            </a:lvl2pPr>
            <a:lvl3pPr marL="1143000" indent="-228600" eaLnBrk="0" hangingPunct="0">
              <a:defRPr>
                <a:solidFill>
                  <a:schemeClr val="tx1"/>
                </a:solidFill>
                <a:latin typeface="Tahoma" pitchFamily="-106" charset="0"/>
                <a:ea typeface="ＭＳ Ｐゴシック" pitchFamily="-106" charset="-128"/>
              </a:defRPr>
            </a:lvl3pPr>
            <a:lvl4pPr marL="1600200" indent="-228600" eaLnBrk="0" hangingPunct="0">
              <a:defRPr>
                <a:solidFill>
                  <a:schemeClr val="tx1"/>
                </a:solidFill>
                <a:latin typeface="Tahoma" pitchFamily="-106" charset="0"/>
                <a:ea typeface="ＭＳ Ｐゴシック" pitchFamily="-106" charset="-128"/>
              </a:defRPr>
            </a:lvl4pPr>
            <a:lvl5pPr marL="2057400" indent="-228600" eaLnBrk="0" hangingPunct="0">
              <a:defRPr>
                <a:solidFill>
                  <a:schemeClr val="tx1"/>
                </a:solidFill>
                <a:latin typeface="Tahoma" pitchFamily="-106" charset="0"/>
                <a:ea typeface="ＭＳ Ｐゴシック" pitchFamily="-106" charset="-128"/>
              </a:defRPr>
            </a:lvl5pPr>
            <a:lvl6pPr marL="2514600" indent="-228600" eaLnBrk="0" fontAlgn="base" hangingPunct="0">
              <a:spcBef>
                <a:spcPct val="0"/>
              </a:spcBef>
              <a:spcAft>
                <a:spcPct val="0"/>
              </a:spcAft>
              <a:defRPr>
                <a:solidFill>
                  <a:schemeClr val="tx1"/>
                </a:solidFill>
                <a:latin typeface="Tahoma" pitchFamily="-106" charset="0"/>
                <a:ea typeface="ＭＳ Ｐゴシック" pitchFamily="-106" charset="-128"/>
              </a:defRPr>
            </a:lvl6pPr>
            <a:lvl7pPr marL="2971800" indent="-228600" eaLnBrk="0" fontAlgn="base" hangingPunct="0">
              <a:spcBef>
                <a:spcPct val="0"/>
              </a:spcBef>
              <a:spcAft>
                <a:spcPct val="0"/>
              </a:spcAft>
              <a:defRPr>
                <a:solidFill>
                  <a:schemeClr val="tx1"/>
                </a:solidFill>
                <a:latin typeface="Tahoma" pitchFamily="-106" charset="0"/>
                <a:ea typeface="ＭＳ Ｐゴシック" pitchFamily="-106" charset="-128"/>
              </a:defRPr>
            </a:lvl7pPr>
            <a:lvl8pPr marL="3429000" indent="-228600" eaLnBrk="0" fontAlgn="base" hangingPunct="0">
              <a:spcBef>
                <a:spcPct val="0"/>
              </a:spcBef>
              <a:spcAft>
                <a:spcPct val="0"/>
              </a:spcAft>
              <a:defRPr>
                <a:solidFill>
                  <a:schemeClr val="tx1"/>
                </a:solidFill>
                <a:latin typeface="Tahoma" pitchFamily="-106" charset="0"/>
                <a:ea typeface="ＭＳ Ｐゴシック" pitchFamily="-106" charset="-128"/>
              </a:defRPr>
            </a:lvl8pPr>
            <a:lvl9pPr marL="3886200" indent="-228600" eaLnBrk="0" fontAlgn="base" hangingPunct="0">
              <a:spcBef>
                <a:spcPct val="0"/>
              </a:spcBef>
              <a:spcAft>
                <a:spcPct val="0"/>
              </a:spcAft>
              <a:defRPr>
                <a:solidFill>
                  <a:schemeClr val="tx1"/>
                </a:solidFill>
                <a:latin typeface="Tahoma" pitchFamily="-106" charset="0"/>
                <a:ea typeface="ＭＳ Ｐゴシック" pitchFamily="-106" charset="-128"/>
              </a:defRPr>
            </a:lvl9pPr>
          </a:lstStyle>
          <a:p>
            <a:pPr eaLnBrk="1" hangingPunct="1">
              <a:spcBef>
                <a:spcPct val="50000"/>
              </a:spcBef>
              <a:buFontTx/>
              <a:buChar char="•"/>
            </a:pPr>
            <a:r>
              <a:rPr lang="en-GB" altLang="en-US" sz="2000">
                <a:latin typeface="Rockwell" pitchFamily="-106" charset="0"/>
              </a:rPr>
              <a:t>Matrix division</a:t>
            </a:r>
            <a:r>
              <a:rPr lang="en-GB" altLang="en-US" sz="2000">
                <a:solidFill>
                  <a:srgbClr val="000000"/>
                </a:solidFill>
                <a:latin typeface="Rockwell" pitchFamily="-106" charset="0"/>
              </a:rPr>
              <a:t>: A/B=</a:t>
            </a:r>
            <a:r>
              <a:rPr lang="en-GB" altLang="en-US" sz="2000">
                <a:latin typeface="Rockwell" pitchFamily="-106" charset="0"/>
              </a:rPr>
              <a:t> </a:t>
            </a:r>
            <a:r>
              <a:rPr lang="en-GB" altLang="en-US" b="1" i="1">
                <a:latin typeface="Rockwell" pitchFamily="-106" charset="0"/>
              </a:rPr>
              <a:t>A*B</a:t>
            </a:r>
            <a:r>
              <a:rPr lang="en-GB" altLang="en-US" baseline="30000">
                <a:latin typeface="Rockwell" pitchFamily="-106" charset="0"/>
              </a:rPr>
              <a:t>-1</a:t>
            </a:r>
            <a:endParaRPr lang="en-GB" altLang="en-US" sz="2000">
              <a:latin typeface="Rockwell" pitchFamily="-106" charset="0"/>
            </a:endParaRPr>
          </a:p>
        </p:txBody>
      </p:sp>
      <p:sp>
        <p:nvSpPr>
          <p:cNvPr id="85" name="TextBox 84"/>
          <p:cNvSpPr txBox="1"/>
          <p:nvPr/>
        </p:nvSpPr>
        <p:spPr>
          <a:xfrm>
            <a:off x="29634" y="6553200"/>
            <a:ext cx="3264163" cy="338554"/>
          </a:xfrm>
          <a:prstGeom prst="rect">
            <a:avLst/>
          </a:prstGeom>
          <a:noFill/>
        </p:spPr>
        <p:txBody>
          <a:bodyPr wrap="none">
            <a:spAutoFit/>
          </a:bodyPr>
          <a:lstStyle/>
          <a:p>
            <a:pPr>
              <a:defRPr/>
            </a:pPr>
            <a:r>
              <a:rPr lang="en-US" sz="1600" dirty="0">
                <a:solidFill>
                  <a:srgbClr val="FFFFFF"/>
                </a:solidFill>
                <a:latin typeface="+mn-lt"/>
                <a:ea typeface="+mn-ea"/>
              </a:rPr>
              <a:t>Linear Algebra &amp; Matrices, </a:t>
            </a:r>
            <a:r>
              <a:rPr lang="en-US" sz="1600" dirty="0" err="1">
                <a:solidFill>
                  <a:srgbClr val="FFFFFF"/>
                </a:solidFill>
                <a:latin typeface="+mn-lt"/>
                <a:ea typeface="+mn-ea"/>
              </a:rPr>
              <a:t>MfD</a:t>
            </a:r>
            <a:r>
              <a:rPr lang="en-US" sz="1600" dirty="0">
                <a:solidFill>
                  <a:srgbClr val="FFFFFF"/>
                </a:solidFill>
                <a:latin typeface="+mn-lt"/>
                <a:ea typeface="+mn-ea"/>
              </a:rPr>
              <a:t> 2009</a:t>
            </a:r>
          </a:p>
        </p:txBody>
      </p:sp>
    </p:spTree>
    <p:extLst>
      <p:ext uri="{BB962C8B-B14F-4D97-AF65-F5344CB8AC3E}">
        <p14:creationId xmlns:p14="http://schemas.microsoft.com/office/powerpoint/2010/main" val="4107888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p:bldP spid="8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Inverse of Matrix </a:t>
            </a:r>
            <a:endParaRPr lang="en-US" dirty="0"/>
          </a:p>
        </p:txBody>
      </p:sp>
      <p:sp>
        <p:nvSpPr>
          <p:cNvPr id="3" name="Content Placeholder 2"/>
          <p:cNvSpPr>
            <a:spLocks noGrp="1"/>
          </p:cNvSpPr>
          <p:nvPr>
            <p:ph idx="1"/>
          </p:nvPr>
        </p:nvSpPr>
        <p:spPr/>
        <p:txBody>
          <a:bodyPr>
            <a:normAutofit/>
          </a:bodyPr>
          <a:lstStyle/>
          <a:p>
            <a:pPr fontAlgn="base"/>
            <a:r>
              <a:rPr lang="en-US" sz="2000" dirty="0"/>
              <a:t>The inverse of matrix A can be computed using the inverse of matrix formula, by dividing the </a:t>
            </a:r>
            <a:r>
              <a:rPr lang="en-US" sz="2000" dirty="0" err="1"/>
              <a:t>adjoint</a:t>
            </a:r>
            <a:r>
              <a:rPr lang="en-US" sz="2000" dirty="0"/>
              <a:t> of a matrix by the determinant of the matrix. The inverse of a matrix can be calculated by following the given steps:</a:t>
            </a:r>
          </a:p>
          <a:p>
            <a:pPr fontAlgn="base"/>
            <a:r>
              <a:rPr lang="en-US" sz="2000" b="1" dirty="0"/>
              <a:t>Step 1:</a:t>
            </a:r>
            <a:r>
              <a:rPr lang="en-US" sz="2000" dirty="0"/>
              <a:t> Calculate the </a:t>
            </a:r>
            <a:r>
              <a:rPr lang="en-US" sz="2000" dirty="0">
                <a:hlinkClick r:id="rId2"/>
              </a:rPr>
              <a:t>minors</a:t>
            </a:r>
            <a:r>
              <a:rPr lang="en-US" sz="2000" dirty="0"/>
              <a:t> of all elements of A.</a:t>
            </a:r>
          </a:p>
          <a:p>
            <a:pPr fontAlgn="base"/>
            <a:r>
              <a:rPr lang="en-US" sz="2000" b="1" dirty="0"/>
              <a:t>Step 2:</a:t>
            </a:r>
            <a:r>
              <a:rPr lang="en-US" sz="2000" dirty="0"/>
              <a:t> Then compute the cofactors of all elements and write the cofactor matrix by replacing the elements of A by their corresponding cofactors.</a:t>
            </a:r>
          </a:p>
          <a:p>
            <a:pPr fontAlgn="base"/>
            <a:r>
              <a:rPr lang="en-US" sz="2000" b="1" dirty="0"/>
              <a:t>Step 3:</a:t>
            </a:r>
            <a:r>
              <a:rPr lang="en-US" sz="2000" dirty="0"/>
              <a:t> Find the </a:t>
            </a:r>
            <a:r>
              <a:rPr lang="en-US" sz="2000" dirty="0" err="1"/>
              <a:t>adjoint</a:t>
            </a:r>
            <a:r>
              <a:rPr lang="en-US" sz="2000" dirty="0"/>
              <a:t> of A (written as </a:t>
            </a:r>
            <a:r>
              <a:rPr lang="en-US" sz="2000" dirty="0" err="1"/>
              <a:t>adj</a:t>
            </a:r>
            <a:r>
              <a:rPr lang="en-US" sz="2000" dirty="0"/>
              <a:t> A) by taking the </a:t>
            </a:r>
            <a:r>
              <a:rPr lang="en-US" sz="2000" dirty="0" err="1"/>
              <a:t>tranpose</a:t>
            </a:r>
            <a:r>
              <a:rPr lang="en-US" sz="2000" dirty="0"/>
              <a:t> of cofactor matrix of A.</a:t>
            </a:r>
          </a:p>
          <a:p>
            <a:pPr fontAlgn="base"/>
            <a:r>
              <a:rPr lang="en-US" sz="2000" b="1" dirty="0"/>
              <a:t>Step 4:</a:t>
            </a:r>
            <a:r>
              <a:rPr lang="en-US" sz="2000" dirty="0"/>
              <a:t> Multiply </a:t>
            </a:r>
            <a:r>
              <a:rPr lang="en-US" sz="2000" dirty="0" err="1"/>
              <a:t>adj</a:t>
            </a:r>
            <a:r>
              <a:rPr lang="en-US" sz="2000" dirty="0"/>
              <a:t> A by reciprocal of determinant.</a:t>
            </a:r>
          </a:p>
          <a:p>
            <a:endParaRPr lang="en-US" sz="2000"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216" y="4587070"/>
            <a:ext cx="112395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56031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Inverse of Matrix </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935" y="1474457"/>
            <a:ext cx="4755631" cy="368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1608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inverse matrix to solve equations </a:t>
            </a:r>
            <a:endParaRPr lang="en-US" dirty="0"/>
          </a:p>
        </p:txBody>
      </p:sp>
      <p:sp>
        <p:nvSpPr>
          <p:cNvPr id="3" name="Content Placeholder 2"/>
          <p:cNvSpPr>
            <a:spLocks noGrp="1"/>
          </p:cNvSpPr>
          <p:nvPr>
            <p:ph idx="1"/>
          </p:nvPr>
        </p:nvSpPr>
        <p:spPr/>
        <p:txBody>
          <a:bodyPr/>
          <a:lstStyle/>
          <a:p>
            <a:r>
              <a:rPr lang="en-US" dirty="0" smtClean="0"/>
              <a:t>1. Writing simultaneous equations in matrix form</a:t>
            </a:r>
            <a:endParaRPr lang="en-US" dirty="0"/>
          </a:p>
        </p:txBody>
      </p:sp>
      <p:pic>
        <p:nvPicPr>
          <p:cNvPr id="532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472750" y="2337890"/>
            <a:ext cx="8299047" cy="4205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78775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matrix?</a:t>
            </a:r>
            <a:endParaRPr lang="en-US" dirty="0"/>
          </a:p>
        </p:txBody>
      </p:sp>
      <p:sp>
        <p:nvSpPr>
          <p:cNvPr id="4" name="Rectangle 3"/>
          <p:cNvSpPr/>
          <p:nvPr/>
        </p:nvSpPr>
        <p:spPr>
          <a:xfrm>
            <a:off x="914400" y="1752600"/>
            <a:ext cx="10160000" cy="923330"/>
          </a:xfrm>
          <a:prstGeom prst="rect">
            <a:avLst/>
          </a:prstGeom>
        </p:spPr>
        <p:txBody>
          <a:bodyPr wrap="square">
            <a:spAutoFit/>
          </a:bodyPr>
          <a:lstStyle/>
          <a:p>
            <a:pPr>
              <a:lnSpc>
                <a:spcPct val="150000"/>
              </a:lnSpc>
            </a:pPr>
            <a:r>
              <a:rPr lang="en-US" dirty="0">
                <a:latin typeface="Times New Roman" pitchFamily="18" charset="0"/>
                <a:cs typeface="Times New Roman" pitchFamily="18" charset="0"/>
              </a:rPr>
              <a:t>A </a:t>
            </a:r>
            <a:r>
              <a:rPr lang="en-US" i="1" dirty="0">
                <a:latin typeface="Times New Roman" pitchFamily="18" charset="0"/>
                <a:cs typeface="Times New Roman" pitchFamily="18" charset="0"/>
              </a:rPr>
              <a:t>matrix </a:t>
            </a:r>
            <a:r>
              <a:rPr lang="en-US" dirty="0">
                <a:latin typeface="Times New Roman" pitchFamily="18" charset="0"/>
                <a:cs typeface="Times New Roman" pitchFamily="18" charset="0"/>
              </a:rPr>
              <a:t>is a rectangular array of elements.  The elements can be symbolic expressions or numbers.  Matrix </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is denoted by</a:t>
            </a:r>
            <a:endParaRPr lang="en-US" dirty="0">
              <a:latin typeface="Times New Roman" pitchFamily="18" charset="0"/>
              <a:cs typeface="Times New Roman" pitchFamily="18" charset="0"/>
            </a:endParaRPr>
          </a:p>
        </p:txBody>
      </p:sp>
      <p:sp>
        <p:nvSpPr>
          <p:cNvPr id="83970"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3969" name="Object 1"/>
          <p:cNvGraphicFramePr>
            <a:graphicFrameLocks noChangeAspect="1"/>
          </p:cNvGraphicFramePr>
          <p:nvPr>
            <p:extLst>
              <p:ext uri="{D42A27DB-BD31-4B8C-83A1-F6EECF244321}">
                <p14:modId xmlns:p14="http://schemas.microsoft.com/office/powerpoint/2010/main" val="256117902"/>
              </p:ext>
            </p:extLst>
          </p:nvPr>
        </p:nvGraphicFramePr>
        <p:xfrm>
          <a:off x="914400" y="2789830"/>
          <a:ext cx="4202545" cy="1600200"/>
        </p:xfrm>
        <a:graphic>
          <a:graphicData uri="http://schemas.openxmlformats.org/presentationml/2006/ole">
            <mc:AlternateContent xmlns:mc="http://schemas.openxmlformats.org/markup-compatibility/2006">
              <mc:Choice xmlns:v="urn:schemas-microsoft-com:vml" Requires="v">
                <p:oleObj spid="_x0000_s2295" name="Equation" r:id="rId3" imgW="1854200" imgH="939800" progId="Equation.3">
                  <p:embed/>
                </p:oleObj>
              </mc:Choice>
              <mc:Fallback>
                <p:oleObj name="Equation" r:id="rId3" imgW="1854200" imgH="93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789830"/>
                        <a:ext cx="4202545"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5" name="Rectangle 7"/>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 name="TextBox 6"/>
          <p:cNvSpPr txBox="1"/>
          <p:nvPr/>
        </p:nvSpPr>
        <p:spPr>
          <a:xfrm>
            <a:off x="5433325" y="2778457"/>
            <a:ext cx="3574197" cy="369332"/>
          </a:xfrm>
          <a:prstGeom prst="rect">
            <a:avLst/>
          </a:prstGeom>
          <a:noFill/>
        </p:spPr>
        <p:txBody>
          <a:bodyPr wrap="square" rtlCol="0">
            <a:spAutoFit/>
          </a:bodyPr>
          <a:lstStyle/>
          <a:p>
            <a:r>
              <a:rPr lang="en-US" dirty="0" smtClean="0">
                <a:latin typeface="Times New Roman" pitchFamily="18" charset="0"/>
                <a:cs typeface="Times New Roman" pitchFamily="18" charset="0"/>
              </a:rPr>
              <a:t>Row </a:t>
            </a:r>
            <a:r>
              <a:rPr lang="en-US" i="1" dirty="0" err="1" smtClean="0">
                <a:latin typeface="Times New Roman" pitchFamily="18" charset="0"/>
                <a:cs typeface="Times New Roman" pitchFamily="18" charset="0"/>
              </a:rPr>
              <a:t>i</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has </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elements and is</a:t>
            </a:r>
            <a:endParaRPr lang="en-US" dirty="0">
              <a:latin typeface="Times New Roman" pitchFamily="18" charset="0"/>
              <a:cs typeface="Times New Roman" pitchFamily="18" charset="0"/>
            </a:endParaRPr>
          </a:p>
        </p:txBody>
      </p:sp>
      <p:graphicFrame>
        <p:nvGraphicFramePr>
          <p:cNvPr id="8" name="Object 6"/>
          <p:cNvGraphicFramePr>
            <a:graphicFrameLocks noChangeAspect="1"/>
          </p:cNvGraphicFramePr>
          <p:nvPr>
            <p:extLst>
              <p:ext uri="{D42A27DB-BD31-4B8C-83A1-F6EECF244321}">
                <p14:modId xmlns:p14="http://schemas.microsoft.com/office/powerpoint/2010/main" val="414639279"/>
              </p:ext>
            </p:extLst>
          </p:nvPr>
        </p:nvGraphicFramePr>
        <p:xfrm>
          <a:off x="8940800" y="2743528"/>
          <a:ext cx="2133600" cy="404261"/>
        </p:xfrm>
        <a:graphic>
          <a:graphicData uri="http://schemas.openxmlformats.org/presentationml/2006/ole">
            <mc:AlternateContent xmlns:mc="http://schemas.openxmlformats.org/markup-compatibility/2006">
              <mc:Choice xmlns:v="urn:schemas-microsoft-com:vml" Requires="v">
                <p:oleObj spid="_x0000_s2296" name="Equation" r:id="rId5" imgW="901309" imgH="228501" progId="Equation.3">
                  <p:embed/>
                </p:oleObj>
              </mc:Choice>
              <mc:Fallback>
                <p:oleObj name="Equation" r:id="rId5" imgW="901309"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0800" y="2743528"/>
                        <a:ext cx="2133600" cy="404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534925" y="3605284"/>
            <a:ext cx="5892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and column </a:t>
            </a:r>
            <a:r>
              <a:rPr lang="en-US" i="1" dirty="0">
                <a:latin typeface="Times New Roman" pitchFamily="18" charset="0"/>
                <a:cs typeface="Times New Roman" pitchFamily="18" charset="0"/>
              </a:rPr>
              <a:t> </a:t>
            </a:r>
            <a:r>
              <a:rPr lang="en-US" i="1" dirty="0" smtClean="0">
                <a:latin typeface="Times New Roman" pitchFamily="18" charset="0"/>
                <a:cs typeface="Times New Roman" pitchFamily="18" charset="0"/>
              </a:rPr>
              <a:t>j </a:t>
            </a:r>
            <a:r>
              <a:rPr lang="en-US" dirty="0" smtClean="0">
                <a:latin typeface="Times New Roman" pitchFamily="18" charset="0"/>
                <a:cs typeface="Times New Roman" pitchFamily="18" charset="0"/>
              </a:rPr>
              <a:t>of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has </a:t>
            </a:r>
            <a:r>
              <a:rPr lang="en-US" i="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 elements and is</a:t>
            </a:r>
            <a:endParaRPr lang="en-US" dirty="0">
              <a:latin typeface="Times New Roman" pitchFamily="18" charset="0"/>
              <a:cs typeface="Times New Roman" pitchFamily="18"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3309270920"/>
              </p:ext>
            </p:extLst>
          </p:nvPr>
        </p:nvGraphicFramePr>
        <p:xfrm>
          <a:off x="4758519" y="7135506"/>
          <a:ext cx="1117600" cy="2074545"/>
        </p:xfrm>
        <a:graphic>
          <a:graphicData uri="http://schemas.openxmlformats.org/presentationml/2006/ole">
            <mc:AlternateContent xmlns:mc="http://schemas.openxmlformats.org/markup-compatibility/2006">
              <mc:Choice xmlns:v="urn:schemas-microsoft-com:vml" Requires="v">
                <p:oleObj spid="_x0000_s2297" name="Equation" r:id="rId7" imgW="380835" imgH="939392" progId="Equation.3">
                  <p:embed/>
                </p:oleObj>
              </mc:Choice>
              <mc:Fallback>
                <p:oleObj name="Equation" r:id="rId7" imgW="380835" imgH="93939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8519" y="7135506"/>
                        <a:ext cx="1117600" cy="2074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014588257"/>
              </p:ext>
            </p:extLst>
          </p:nvPr>
        </p:nvGraphicFramePr>
        <p:xfrm>
          <a:off x="9849134" y="3605284"/>
          <a:ext cx="1117600" cy="2074863"/>
        </p:xfrm>
        <a:graphic>
          <a:graphicData uri="http://schemas.openxmlformats.org/presentationml/2006/ole">
            <mc:AlternateContent xmlns:mc="http://schemas.openxmlformats.org/markup-compatibility/2006">
              <mc:Choice xmlns:v="urn:schemas-microsoft-com:vml" Requires="v">
                <p:oleObj spid="_x0000_s2298" name="Equation" r:id="rId9" imgW="380835" imgH="939392" progId="Equation.3">
                  <p:embed/>
                </p:oleObj>
              </mc:Choice>
              <mc:Fallback>
                <p:oleObj name="Equation" r:id="rId9" imgW="380835" imgH="939392"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49134" y="3605284"/>
                        <a:ext cx="11176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p:nvPr/>
        </p:nvSpPr>
        <p:spPr>
          <a:xfrm>
            <a:off x="914400" y="4893692"/>
            <a:ext cx="6096000" cy="646331"/>
          </a:xfrm>
          <a:prstGeom prst="rect">
            <a:avLst/>
          </a:prstGeom>
        </p:spPr>
        <p:txBody>
          <a:bodyPr>
            <a:spAutoFit/>
          </a:bodyPr>
          <a:lstStyle/>
          <a:p>
            <a:r>
              <a:rPr lang="en-US" dirty="0">
                <a:latin typeface="Times New Roman" pitchFamily="18" charset="0"/>
                <a:cs typeface="Times New Roman" pitchFamily="18" charset="0"/>
              </a:rPr>
              <a:t>The matrix [</a:t>
            </a:r>
            <a:r>
              <a:rPr lang="en-US" i="1" dirty="0">
                <a:latin typeface="Times New Roman" pitchFamily="18" charset="0"/>
                <a:cs typeface="Times New Roman" pitchFamily="18" charset="0"/>
              </a:rPr>
              <a:t>A</a:t>
            </a:r>
            <a:r>
              <a:rPr lang="en-US" dirty="0">
                <a:latin typeface="Times New Roman" pitchFamily="18" charset="0"/>
                <a:cs typeface="Times New Roman" pitchFamily="18" charset="0"/>
              </a:rPr>
              <a:t>] may also be denoted by [</a:t>
            </a:r>
            <a:r>
              <a:rPr lang="en-US" i="1" dirty="0">
                <a:latin typeface="Times New Roman" pitchFamily="18" charset="0"/>
                <a:cs typeface="Times New Roman" pitchFamily="18" charset="0"/>
              </a:rPr>
              <a:t>A</a:t>
            </a:r>
            <a:r>
              <a:rPr lang="en-US" dirty="0">
                <a:latin typeface="Times New Roman" pitchFamily="18" charset="0"/>
                <a:cs typeface="Times New Roman" pitchFamily="18" charset="0"/>
              </a:rPr>
              <a:t>]</a:t>
            </a:r>
            <a:r>
              <a:rPr lang="en-US" i="1" baseline="-25000" dirty="0" err="1">
                <a:latin typeface="Times New Roman" pitchFamily="18" charset="0"/>
                <a:cs typeface="Times New Roman" pitchFamily="18" charset="0"/>
              </a:rPr>
              <a:t>mxn</a:t>
            </a:r>
            <a:r>
              <a:rPr lang="en-US" i="1" baseline="-25000" dirty="0">
                <a:latin typeface="Times New Roman" pitchFamily="18" charset="0"/>
                <a:cs typeface="Times New Roman" pitchFamily="18" charset="0"/>
              </a:rPr>
              <a:t> </a:t>
            </a:r>
            <a:r>
              <a:rPr lang="en-US" dirty="0">
                <a:latin typeface="Times New Roman" pitchFamily="18" charset="0"/>
                <a:cs typeface="Times New Roman" pitchFamily="18" charset="0"/>
              </a:rPr>
              <a:t>to show that [</a:t>
            </a:r>
            <a:r>
              <a:rPr lang="en-US" i="1" dirty="0">
                <a:latin typeface="Times New Roman" pitchFamily="18" charset="0"/>
                <a:cs typeface="Times New Roman" pitchFamily="18" charset="0"/>
              </a:rPr>
              <a:t>A</a:t>
            </a:r>
            <a:r>
              <a:rPr lang="en-US" dirty="0">
                <a:latin typeface="Times New Roman" pitchFamily="18" charset="0"/>
                <a:cs typeface="Times New Roman" pitchFamily="18" charset="0"/>
              </a:rPr>
              <a:t>] is a matrix with </a:t>
            </a:r>
            <a:r>
              <a:rPr lang="en-US" i="1" dirty="0">
                <a:latin typeface="Times New Roman" pitchFamily="18" charset="0"/>
                <a:cs typeface="Times New Roman" pitchFamily="18" charset="0"/>
              </a:rPr>
              <a:t>m</a:t>
            </a:r>
            <a:r>
              <a:rPr lang="en-US" dirty="0">
                <a:latin typeface="Times New Roman" pitchFamily="18" charset="0"/>
                <a:cs typeface="Times New Roman" pitchFamily="18" charset="0"/>
              </a:rPr>
              <a:t> rows and </a:t>
            </a:r>
            <a:r>
              <a:rPr lang="en-US" i="1" dirty="0">
                <a:latin typeface="Times New Roman" pitchFamily="18" charset="0"/>
                <a:cs typeface="Times New Roman" pitchFamily="18" charset="0"/>
              </a:rPr>
              <a:t>n</a:t>
            </a:r>
            <a:r>
              <a:rPr lang="en-US" dirty="0">
                <a:latin typeface="Times New Roman" pitchFamily="18" charset="0"/>
                <a:cs typeface="Times New Roman" pitchFamily="18" charset="0"/>
              </a:rPr>
              <a:t> columns.</a:t>
            </a:r>
            <a:endParaRPr lang="en-US" dirty="0"/>
          </a:p>
        </p:txBody>
      </p:sp>
      <p:sp>
        <p:nvSpPr>
          <p:cNvPr id="6" name="Rectangle 5"/>
          <p:cNvSpPr/>
          <p:nvPr/>
        </p:nvSpPr>
        <p:spPr>
          <a:xfrm>
            <a:off x="914399" y="5540023"/>
            <a:ext cx="6306023" cy="1338828"/>
          </a:xfrm>
          <a:prstGeom prst="rect">
            <a:avLst/>
          </a:prstGeom>
        </p:spPr>
        <p:txBody>
          <a:bodyPr wrap="square">
            <a:spAutoFit/>
          </a:bodyPr>
          <a:lstStyle/>
          <a:p>
            <a:pPr>
              <a:lnSpc>
                <a:spcPct val="150000"/>
              </a:lnSpc>
            </a:pPr>
            <a:r>
              <a:rPr lang="en-US">
                <a:latin typeface="Times New Roman" pitchFamily="18" charset="0"/>
                <a:cs typeface="Times New Roman" pitchFamily="18" charset="0"/>
              </a:rPr>
              <a:t>Each entry in the matrix is called the entry or element of the matrix and is denoted by </a:t>
            </a:r>
            <a:r>
              <a:rPr lang="en-US" i="1" dirty="0" err="1">
                <a:latin typeface="Times New Roman" pitchFamily="18" charset="0"/>
                <a:cs typeface="Times New Roman" pitchFamily="18" charset="0"/>
              </a:rPr>
              <a:t>a</a:t>
            </a:r>
            <a:r>
              <a:rPr lang="en-US" i="1" baseline="-25000" dirty="0" err="1">
                <a:latin typeface="Times New Roman" pitchFamily="18" charset="0"/>
                <a:cs typeface="Times New Roman" pitchFamily="18" charset="0"/>
              </a:rPr>
              <a:t>ij</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where </a:t>
            </a:r>
            <a:r>
              <a:rPr lang="en-US" i="1" dirty="0">
                <a:latin typeface="Times New Roman" pitchFamily="18" charset="0"/>
                <a:cs typeface="Times New Roman" pitchFamily="18" charset="0"/>
              </a:rPr>
              <a:t>I</a:t>
            </a:r>
            <a:r>
              <a:rPr lang="en-US" dirty="0">
                <a:latin typeface="Times New Roman" pitchFamily="18" charset="0"/>
                <a:cs typeface="Times New Roman" pitchFamily="18" charset="0"/>
              </a:rPr>
              <a:t> is the row number and </a:t>
            </a:r>
            <a:r>
              <a:rPr lang="en-US" i="1" dirty="0">
                <a:latin typeface="Times New Roman" pitchFamily="18" charset="0"/>
                <a:cs typeface="Times New Roman" pitchFamily="18" charset="0"/>
              </a:rPr>
              <a:t>j </a:t>
            </a:r>
            <a:r>
              <a:rPr lang="en-US" dirty="0">
                <a:latin typeface="Times New Roman" pitchFamily="18" charset="0"/>
                <a:cs typeface="Times New Roman" pitchFamily="18" charset="0"/>
              </a:rPr>
              <a:t>is the column number of the element.</a:t>
            </a:r>
          </a:p>
        </p:txBody>
      </p:sp>
    </p:spTree>
    <p:extLst>
      <p:ext uri="{BB962C8B-B14F-4D97-AF65-F5344CB8AC3E}">
        <p14:creationId xmlns:p14="http://schemas.microsoft.com/office/powerpoint/2010/main" val="15119742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inverse matrix to solve equations </a:t>
            </a:r>
            <a:endParaRPr lang="en-US" dirty="0"/>
          </a:p>
        </p:txBody>
      </p:sp>
      <p:sp>
        <p:nvSpPr>
          <p:cNvPr id="3" name="Content Placeholder 2"/>
          <p:cNvSpPr>
            <a:spLocks noGrp="1"/>
          </p:cNvSpPr>
          <p:nvPr>
            <p:ph idx="1"/>
          </p:nvPr>
        </p:nvSpPr>
        <p:spPr/>
        <p:txBody>
          <a:bodyPr/>
          <a:lstStyle/>
          <a:p>
            <a:r>
              <a:rPr lang="en-US" dirty="0" smtClean="0"/>
              <a:t>2. Solving the simultaneous equations </a:t>
            </a:r>
            <a:endParaRPr lang="en-US" dirty="0"/>
          </a:p>
        </p:txBody>
      </p:sp>
      <p:pic>
        <p:nvPicPr>
          <p:cNvPr id="542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93766" y="2286711"/>
            <a:ext cx="9242306" cy="274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650" y="5159636"/>
            <a:ext cx="63627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74972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79620" y="327546"/>
            <a:ext cx="4452440" cy="6219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216129" y="327546"/>
            <a:ext cx="4591050" cy="116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0" name="Picture 4"/>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981968" y="1861001"/>
            <a:ext cx="236220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188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additive="base">
                                        <p:cTn id="7" dur="500" fill="hold"/>
                                        <p:tgtEl>
                                          <p:spTgt spid="55300"/>
                                        </p:tgtEl>
                                        <p:attrNameLst>
                                          <p:attrName>ppt_x</p:attrName>
                                        </p:attrNameLst>
                                      </p:cBhvr>
                                      <p:tavLst>
                                        <p:tav tm="0">
                                          <p:val>
                                            <p:strVal val="#ppt_x"/>
                                          </p:val>
                                        </p:tav>
                                        <p:tav tm="100000">
                                          <p:val>
                                            <p:strVal val="#ppt_x"/>
                                          </p:val>
                                        </p:tav>
                                      </p:tavLst>
                                    </p:anim>
                                    <p:anim calcmode="lin" valueType="num">
                                      <p:cBhvr additive="base">
                                        <p:cTn id="8" dur="500" fill="hold"/>
                                        <p:tgtEl>
                                          <p:spTgt spid="55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Eigen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14:m>
                  <m:oMath xmlns:m="http://schemas.openxmlformats.org/officeDocument/2006/math">
                    <m:r>
                      <a:rPr lang="en-IN" b="0" i="1" smtClean="0">
                        <a:latin typeface="Cambria Math"/>
                      </a:rPr>
                      <m:t>𝑀</m:t>
                    </m:r>
                    <m:r>
                      <a:rPr lang="en-IN" b="0" i="1" smtClean="0">
                        <a:latin typeface="Cambria Math"/>
                      </a:rPr>
                      <m:t>=</m:t>
                    </m:r>
                    <m:d>
                      <m:dPr>
                        <m:begChr m:val="["/>
                        <m:endChr m:val="]"/>
                        <m:ctrlPr>
                          <a:rPr lang="en-IN" b="0" i="1" smtClean="0">
                            <a:latin typeface="Cambria Math"/>
                          </a:rPr>
                        </m:ctrlPr>
                      </m:dPr>
                      <m:e>
                        <m:m>
                          <m:mPr>
                            <m:mcs>
                              <m:mc>
                                <m:mcPr>
                                  <m:count m:val="2"/>
                                  <m:mcJc m:val="center"/>
                                </m:mcPr>
                              </m:mc>
                            </m:mcs>
                            <m:ctrlPr>
                              <a:rPr lang="en-IN" b="0" i="1" smtClean="0">
                                <a:latin typeface="Cambria Math"/>
                              </a:rPr>
                            </m:ctrlPr>
                          </m:mPr>
                          <m:mr>
                            <m:e>
                              <m:r>
                                <m:rPr>
                                  <m:brk m:alnAt="7"/>
                                </m:rPr>
                                <a:rPr lang="en-IN" b="0" i="1" smtClean="0">
                                  <a:latin typeface="Cambria Math"/>
                                </a:rPr>
                                <m:t>2</m:t>
                              </m:r>
                            </m:e>
                            <m:e>
                              <m:r>
                                <a:rPr lang="en-IN" b="0" i="1" smtClean="0">
                                  <a:latin typeface="Cambria Math"/>
                                </a:rPr>
                                <m:t>3</m:t>
                              </m:r>
                            </m:e>
                          </m:mr>
                          <m:mr>
                            <m:e>
                              <m:r>
                                <a:rPr lang="en-IN" b="0" i="1" smtClean="0">
                                  <a:latin typeface="Cambria Math"/>
                                </a:rPr>
                                <m:t>2</m:t>
                              </m:r>
                            </m:e>
                            <m:e>
                              <m:r>
                                <a:rPr lang="en-IN" b="0" i="1" smtClean="0">
                                  <a:latin typeface="Cambria Math"/>
                                </a:rPr>
                                <m:t>1</m:t>
                              </m:r>
                            </m:e>
                          </m:mr>
                        </m:m>
                      </m:e>
                    </m:d>
                    <m:r>
                      <a:rPr lang="en-IN" b="0" i="1" smtClean="0">
                        <a:latin typeface="Cambria Math"/>
                        <a:ea typeface="Cambria Math"/>
                      </a:rPr>
                      <m:t>×</m:t>
                    </m:r>
                    <m:d>
                      <m:dPr>
                        <m:begChr m:val="["/>
                        <m:endChr m:val="]"/>
                        <m:ctrlPr>
                          <a:rPr lang="en-IN" b="0" i="1" smtClean="0">
                            <a:latin typeface="Cambria Math"/>
                            <a:ea typeface="Cambria Math"/>
                          </a:rPr>
                        </m:ctrlPr>
                      </m:dPr>
                      <m:e>
                        <m:m>
                          <m:mPr>
                            <m:mcs>
                              <m:mc>
                                <m:mcPr>
                                  <m:count m:val="1"/>
                                  <m:mcJc m:val="center"/>
                                </m:mcPr>
                              </m:mc>
                            </m:mcs>
                            <m:ctrlPr>
                              <a:rPr lang="en-IN" b="0" i="1" smtClean="0">
                                <a:latin typeface="Cambria Math"/>
                                <a:ea typeface="Cambria Math"/>
                              </a:rPr>
                            </m:ctrlPr>
                          </m:mPr>
                          <m:mr>
                            <m:e>
                              <m:r>
                                <m:rPr>
                                  <m:brk m:alnAt="7"/>
                                </m:rPr>
                                <a:rPr lang="en-IN" b="0" i="1" smtClean="0">
                                  <a:latin typeface="Cambria Math"/>
                                  <a:ea typeface="Cambria Math"/>
                                </a:rPr>
                                <m:t>1</m:t>
                              </m:r>
                            </m:e>
                          </m:mr>
                          <m:mr>
                            <m:e>
                              <m:r>
                                <a:rPr lang="en-IN" b="0" i="1" smtClean="0">
                                  <a:latin typeface="Cambria Math"/>
                                  <a:ea typeface="Cambria Math"/>
                                </a:rPr>
                                <m:t>3</m:t>
                              </m:r>
                            </m:e>
                          </m:mr>
                        </m:m>
                      </m:e>
                    </m:d>
                    <m:r>
                      <a:rPr lang="en-IN" b="0" i="1" smtClean="0">
                        <a:latin typeface="Cambria Math"/>
                        <a:ea typeface="Cambria Math"/>
                      </a:rPr>
                      <m:t>=</m:t>
                    </m:r>
                    <m:d>
                      <m:dPr>
                        <m:begChr m:val="["/>
                        <m:endChr m:val="]"/>
                        <m:ctrlPr>
                          <a:rPr lang="en-IN" b="0" i="1" smtClean="0">
                            <a:latin typeface="Cambria Math"/>
                          </a:rPr>
                        </m:ctrlPr>
                      </m:dPr>
                      <m:e>
                        <m:m>
                          <m:mPr>
                            <m:mcs>
                              <m:mc>
                                <m:mcPr>
                                  <m:count m:val="1"/>
                                  <m:mcJc m:val="center"/>
                                </m:mcPr>
                              </m:mc>
                            </m:mcs>
                            <m:ctrlPr>
                              <a:rPr lang="en-IN" b="0" i="1" smtClean="0">
                                <a:latin typeface="Cambria Math"/>
                              </a:rPr>
                            </m:ctrlPr>
                          </m:mPr>
                          <m:mr>
                            <m:e>
                              <m:r>
                                <m:rPr>
                                  <m:brk m:alnAt="7"/>
                                </m:rPr>
                                <a:rPr lang="en-IN" b="0" i="1" smtClean="0">
                                  <a:latin typeface="Cambria Math"/>
                                </a:rPr>
                                <m:t>1</m:t>
                              </m:r>
                              <m:r>
                                <a:rPr lang="en-IN" b="0" i="1" smtClean="0">
                                  <a:latin typeface="Cambria Math"/>
                                </a:rPr>
                                <m:t>1</m:t>
                              </m:r>
                            </m:e>
                          </m:mr>
                          <m:mr>
                            <m:e>
                              <m:r>
                                <a:rPr lang="en-IN" b="0" i="1" smtClean="0">
                                  <a:latin typeface="Cambria Math"/>
                                </a:rPr>
                                <m:t>5</m:t>
                              </m:r>
                            </m:e>
                          </m:mr>
                        </m:m>
                      </m:e>
                    </m:d>
                  </m:oMath>
                </a14:m>
                <a:r>
                  <a:rPr lang="en-IN" dirty="0" smtClean="0"/>
                  <a:t>   The resulting vector is not integer multiple of the original vector</a:t>
                </a:r>
                <a:endParaRPr lang="en-IN" i="1" dirty="0" smtClean="0">
                  <a:latin typeface="Cambria Math"/>
                </a:endParaRPr>
              </a:p>
              <a:p>
                <a14:m>
                  <m:oMath xmlns:m="http://schemas.openxmlformats.org/officeDocument/2006/math">
                    <m:r>
                      <a:rPr lang="en-IN" b="0" i="1" smtClean="0">
                        <a:latin typeface="Cambria Math"/>
                      </a:rPr>
                      <m:t>𝑁</m:t>
                    </m:r>
                    <m:r>
                      <a:rPr lang="en-IN" i="1">
                        <a:latin typeface="Cambria Math"/>
                      </a:rPr>
                      <m:t>=</m:t>
                    </m:r>
                    <m:d>
                      <m:dPr>
                        <m:begChr m:val="["/>
                        <m:endChr m:val="]"/>
                        <m:ctrlPr>
                          <a:rPr lang="en-IN" i="1">
                            <a:latin typeface="Cambria Math"/>
                          </a:rPr>
                        </m:ctrlPr>
                      </m:dPr>
                      <m:e>
                        <m:m>
                          <m:mPr>
                            <m:mcs>
                              <m:mc>
                                <m:mcPr>
                                  <m:count m:val="2"/>
                                  <m:mcJc m:val="center"/>
                                </m:mcPr>
                              </m:mc>
                            </m:mcs>
                            <m:ctrlPr>
                              <a:rPr lang="en-IN" i="1">
                                <a:latin typeface="Cambria Math"/>
                              </a:rPr>
                            </m:ctrlPr>
                          </m:mPr>
                          <m:mr>
                            <m:e>
                              <m:r>
                                <m:rPr>
                                  <m:brk m:alnAt="7"/>
                                </m:rPr>
                                <a:rPr lang="en-IN" i="1">
                                  <a:latin typeface="Cambria Math"/>
                                </a:rPr>
                                <m:t>2</m:t>
                              </m:r>
                            </m:e>
                            <m:e>
                              <m:r>
                                <a:rPr lang="en-IN" i="1">
                                  <a:latin typeface="Cambria Math"/>
                                </a:rPr>
                                <m:t>3</m:t>
                              </m:r>
                            </m:e>
                          </m:mr>
                          <m:mr>
                            <m:e>
                              <m:r>
                                <a:rPr lang="en-IN" i="1">
                                  <a:latin typeface="Cambria Math"/>
                                </a:rPr>
                                <m:t>2</m:t>
                              </m:r>
                            </m:e>
                            <m:e>
                              <m:r>
                                <a:rPr lang="en-IN" i="1">
                                  <a:latin typeface="Cambria Math"/>
                                </a:rPr>
                                <m:t>1</m:t>
                              </m:r>
                            </m:e>
                          </m:mr>
                        </m:m>
                      </m:e>
                    </m:d>
                    <m:r>
                      <a:rPr lang="en-IN" i="1">
                        <a:latin typeface="Cambria Math"/>
                        <a:ea typeface="Cambria Math"/>
                      </a:rPr>
                      <m:t>×</m:t>
                    </m:r>
                    <m:d>
                      <m:dPr>
                        <m:begChr m:val="["/>
                        <m:endChr m:val="]"/>
                        <m:ctrlPr>
                          <a:rPr lang="en-IN" i="1">
                            <a:latin typeface="Cambria Math"/>
                            <a:ea typeface="Cambria Math"/>
                          </a:rPr>
                        </m:ctrlPr>
                      </m:dPr>
                      <m:e>
                        <m:m>
                          <m:mPr>
                            <m:mcs>
                              <m:mc>
                                <m:mcPr>
                                  <m:count m:val="1"/>
                                  <m:mcJc m:val="center"/>
                                </m:mcPr>
                              </m:mc>
                            </m:mcs>
                            <m:ctrlPr>
                              <a:rPr lang="en-IN" i="1">
                                <a:latin typeface="Cambria Math"/>
                                <a:ea typeface="Cambria Math"/>
                              </a:rPr>
                            </m:ctrlPr>
                          </m:mPr>
                          <m:mr>
                            <m:e>
                              <m:r>
                                <m:rPr>
                                  <m:brk m:alnAt="7"/>
                                </m:rPr>
                                <a:rPr lang="en-IN" b="0" i="1" smtClean="0">
                                  <a:latin typeface="Cambria Math"/>
                                  <a:ea typeface="Cambria Math"/>
                                </a:rPr>
                                <m:t>3</m:t>
                              </m:r>
                            </m:e>
                          </m:mr>
                          <m:mr>
                            <m:e>
                              <m:r>
                                <a:rPr lang="en-IN" b="0" i="1" smtClean="0">
                                  <a:latin typeface="Cambria Math"/>
                                  <a:ea typeface="Cambria Math"/>
                                </a:rPr>
                                <m:t>2</m:t>
                              </m:r>
                            </m:e>
                          </m:mr>
                        </m:m>
                      </m:e>
                    </m:d>
                    <m:r>
                      <a:rPr lang="en-IN" i="1">
                        <a:latin typeface="Cambria Math"/>
                        <a:ea typeface="Cambria Math"/>
                      </a:rPr>
                      <m:t>=</m:t>
                    </m:r>
                    <m:d>
                      <m:dPr>
                        <m:begChr m:val="["/>
                        <m:endChr m:val="]"/>
                        <m:ctrlPr>
                          <a:rPr lang="en-IN" i="1">
                            <a:latin typeface="Cambria Math"/>
                          </a:rPr>
                        </m:ctrlPr>
                      </m:dPr>
                      <m:e>
                        <m:m>
                          <m:mPr>
                            <m:mcs>
                              <m:mc>
                                <m:mcPr>
                                  <m:count m:val="1"/>
                                  <m:mcJc m:val="center"/>
                                </m:mcPr>
                              </m:mc>
                            </m:mcs>
                            <m:ctrlPr>
                              <a:rPr lang="en-IN" i="1">
                                <a:latin typeface="Cambria Math"/>
                              </a:rPr>
                            </m:ctrlPr>
                          </m:mPr>
                          <m:mr>
                            <m:e>
                              <m:r>
                                <m:rPr>
                                  <m:brk m:alnAt="7"/>
                                </m:rPr>
                                <a:rPr lang="en-IN" i="1">
                                  <a:latin typeface="Cambria Math"/>
                                </a:rPr>
                                <m:t>1</m:t>
                              </m:r>
                              <m:r>
                                <a:rPr lang="en-IN" b="0" i="1" smtClean="0">
                                  <a:latin typeface="Cambria Math"/>
                                </a:rPr>
                                <m:t>2</m:t>
                              </m:r>
                            </m:e>
                          </m:mr>
                          <m:mr>
                            <m:e>
                              <m:r>
                                <a:rPr lang="en-IN" b="0" i="1" smtClean="0">
                                  <a:latin typeface="Cambria Math"/>
                                </a:rPr>
                                <m:t>8</m:t>
                              </m:r>
                            </m:e>
                          </m:mr>
                        </m:m>
                      </m:e>
                    </m:d>
                    <m:r>
                      <a:rPr lang="en-IN" b="0" i="1" smtClean="0">
                        <a:latin typeface="Cambria Math"/>
                      </a:rPr>
                      <m:t>=4</m:t>
                    </m:r>
                    <m:r>
                      <a:rPr lang="en-IN" b="0" i="1" smtClean="0">
                        <a:latin typeface="Cambria Math"/>
                        <a:ea typeface="Cambria Math"/>
                      </a:rPr>
                      <m:t>×</m:t>
                    </m:r>
                    <m:d>
                      <m:dPr>
                        <m:begChr m:val="["/>
                        <m:endChr m:val="]"/>
                        <m:ctrlPr>
                          <a:rPr lang="en-IN" b="0" i="1" smtClean="0">
                            <a:latin typeface="Cambria Math"/>
                            <a:ea typeface="Cambria Math"/>
                          </a:rPr>
                        </m:ctrlPr>
                      </m:dPr>
                      <m:e>
                        <m:m>
                          <m:mPr>
                            <m:mcs>
                              <m:mc>
                                <m:mcPr>
                                  <m:count m:val="1"/>
                                  <m:mcJc m:val="center"/>
                                </m:mcPr>
                              </m:mc>
                            </m:mcs>
                            <m:ctrlPr>
                              <a:rPr lang="en-IN" b="0" i="1" smtClean="0">
                                <a:latin typeface="Cambria Math"/>
                                <a:ea typeface="Cambria Math"/>
                              </a:rPr>
                            </m:ctrlPr>
                          </m:mPr>
                          <m:mr>
                            <m:e>
                              <m:r>
                                <m:rPr>
                                  <m:brk m:alnAt="7"/>
                                </m:rPr>
                                <a:rPr lang="en-IN" b="0" i="1" smtClean="0">
                                  <a:latin typeface="Cambria Math"/>
                                  <a:ea typeface="Cambria Math"/>
                                </a:rPr>
                                <m:t>3</m:t>
                              </m:r>
                            </m:e>
                          </m:mr>
                          <m:mr>
                            <m:e>
                              <m:r>
                                <a:rPr lang="en-IN" b="0" i="1" smtClean="0">
                                  <a:latin typeface="Cambria Math"/>
                                  <a:ea typeface="Cambria Math"/>
                                </a:rPr>
                                <m:t>2</m:t>
                              </m:r>
                            </m:e>
                          </m:mr>
                        </m:m>
                      </m:e>
                    </m:d>
                  </m:oMath>
                </a14:m>
                <a:r>
                  <a:rPr lang="en-IN" dirty="0" smtClean="0"/>
                  <a:t>    The resulting vector is exactly 4 times the original vector. This is called eigenvector.              </a:t>
                </a:r>
                <a:endParaRPr lang="en-IN" dirty="0"/>
              </a:p>
              <a:p>
                <a:endParaRPr lang="en-IN" dirty="0" smtClean="0"/>
              </a:p>
              <a:p>
                <a:r>
                  <a:rPr lang="en-IN" i="1" dirty="0">
                    <a:solidFill>
                      <a:srgbClr val="FF0000"/>
                    </a:solidFill>
                  </a:rPr>
                  <a:t>We can transform and change matrices into new vectors by multiplying a matrix with a vector. The multiplication of the matrix by a vector computes a new vector. This is the transformed vector.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44"/>
                </a:stretch>
              </a:blipFill>
            </p:spPr>
            <p:txBody>
              <a:bodyPr/>
              <a:lstStyle/>
              <a:p>
                <a:r>
                  <a:rPr lang="en-IN">
                    <a:noFill/>
                  </a:rPr>
                  <a:t> </a:t>
                </a:r>
              </a:p>
            </p:txBody>
          </p:sp>
        </mc:Fallback>
      </mc:AlternateContent>
    </p:spTree>
    <p:extLst>
      <p:ext uri="{BB962C8B-B14F-4D97-AF65-F5344CB8AC3E}">
        <p14:creationId xmlns:p14="http://schemas.microsoft.com/office/powerpoint/2010/main" val="29984720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Eigenvector</a:t>
            </a:r>
            <a:endParaRPr lang="en-IN" dirty="0"/>
          </a:p>
        </p:txBody>
      </p:sp>
      <p:sp>
        <p:nvSpPr>
          <p:cNvPr id="3" name="Content Placeholder 2"/>
          <p:cNvSpPr>
            <a:spLocks noGrp="1"/>
          </p:cNvSpPr>
          <p:nvPr>
            <p:ph idx="1"/>
          </p:nvPr>
        </p:nvSpPr>
        <p:spPr/>
        <p:txBody>
          <a:bodyPr/>
          <a:lstStyle/>
          <a:p>
            <a:r>
              <a:rPr lang="en-IN" dirty="0"/>
              <a:t>If the new transformed vector is just a scaled form of the original vector then the original vector is known to be an </a:t>
            </a:r>
            <a:r>
              <a:rPr lang="en-IN" b="1" dirty="0" smtClean="0"/>
              <a:t>eigenvector</a:t>
            </a:r>
            <a:r>
              <a:rPr lang="en-IN" dirty="0" smtClean="0"/>
              <a:t> of </a:t>
            </a:r>
            <a:r>
              <a:rPr lang="en-IN" dirty="0"/>
              <a:t>the original </a:t>
            </a:r>
            <a:r>
              <a:rPr lang="en-IN" dirty="0" smtClean="0"/>
              <a:t>matrix</a:t>
            </a:r>
          </a:p>
          <a:p>
            <a:r>
              <a:rPr lang="en-IN" dirty="0" smtClean="0"/>
              <a:t>An </a:t>
            </a:r>
            <a:r>
              <a:rPr lang="en-IN" dirty="0"/>
              <a:t>eigenvector is a vector that does not change when a transformation is applied to it, except that it becomes </a:t>
            </a:r>
            <a:r>
              <a:rPr lang="en-IN" dirty="0" smtClean="0"/>
              <a:t>a </a:t>
            </a:r>
            <a:r>
              <a:rPr lang="en-IN" dirty="0"/>
              <a:t>scaled version of the original vector</a:t>
            </a:r>
            <a:r>
              <a:rPr lang="en-IN" dirty="0" smtClean="0"/>
              <a:t>.</a:t>
            </a:r>
          </a:p>
          <a:p>
            <a:r>
              <a:rPr lang="en-IN" b="1" dirty="0"/>
              <a:t>Eigenvalue</a:t>
            </a:r>
            <a:r>
              <a:rPr lang="en-IN" dirty="0"/>
              <a:t>— The scalar that is used to transform (stretch) an Eigenvector.</a:t>
            </a:r>
          </a:p>
        </p:txBody>
      </p:sp>
    </p:spTree>
    <p:extLst>
      <p:ext uri="{BB962C8B-B14F-4D97-AF65-F5344CB8AC3E}">
        <p14:creationId xmlns:p14="http://schemas.microsoft.com/office/powerpoint/2010/main" val="24653681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Eigenvector and </a:t>
            </a:r>
            <a:r>
              <a:rPr lang="en-IN" dirty="0" smtClean="0"/>
              <a:t>Eigenvalue</a:t>
            </a:r>
            <a:endParaRPr lang="en-IN" dirty="0"/>
          </a:p>
        </p:txBody>
      </p:sp>
      <p:sp>
        <p:nvSpPr>
          <p:cNvPr id="3" name="Content Placeholder 2"/>
          <p:cNvSpPr>
            <a:spLocks noGrp="1"/>
          </p:cNvSpPr>
          <p:nvPr>
            <p:ph idx="1"/>
          </p:nvPr>
        </p:nvSpPr>
        <p:spPr>
          <a:xfrm>
            <a:off x="5964072" y="1600200"/>
            <a:ext cx="5618327" cy="4876800"/>
          </a:xfrm>
        </p:spPr>
        <p:txBody>
          <a:bodyPr>
            <a:normAutofit fontScale="85000" lnSpcReduction="20000"/>
          </a:bodyPr>
          <a:lstStyle/>
          <a:p>
            <a:r>
              <a:rPr lang="en-IN" dirty="0" smtClean="0"/>
              <a:t>An </a:t>
            </a:r>
            <a:r>
              <a:rPr lang="en-IN" dirty="0"/>
              <a:t>eigenvector </a:t>
            </a:r>
            <a:r>
              <a:rPr lang="en-IN" b="1" dirty="0"/>
              <a:t>does not change direction</a:t>
            </a:r>
            <a:r>
              <a:rPr lang="en-IN" dirty="0"/>
              <a:t> in a transformation</a:t>
            </a:r>
            <a:r>
              <a:rPr lang="en-IN" dirty="0" smtClean="0"/>
              <a:t>:</a:t>
            </a:r>
          </a:p>
          <a:p>
            <a:r>
              <a:rPr lang="en-IN" dirty="0"/>
              <a:t>In this shear mapping the red arrow changes direction, but the blue arrow does not. The blue arrow is an eigenvector of this shear mapping because it does not change direction, and since its length is unchanged, its eigenvalue is 1</a:t>
            </a:r>
            <a:r>
              <a:rPr lang="en-IN" dirty="0" smtClean="0"/>
              <a:t>.</a:t>
            </a:r>
          </a:p>
          <a:p>
            <a:r>
              <a:rPr lang="en-IN" b="1" dirty="0"/>
              <a:t>1</a:t>
            </a:r>
            <a:r>
              <a:rPr lang="en-IN" dirty="0"/>
              <a:t> means no change,</a:t>
            </a:r>
          </a:p>
          <a:p>
            <a:r>
              <a:rPr lang="en-IN" b="1" dirty="0"/>
              <a:t>2</a:t>
            </a:r>
            <a:r>
              <a:rPr lang="en-IN" dirty="0"/>
              <a:t> means doubling in length,</a:t>
            </a:r>
          </a:p>
          <a:p>
            <a:r>
              <a:rPr lang="en-IN" b="1"/>
              <a:t>−1</a:t>
            </a:r>
            <a:r>
              <a:rPr lang="en-IN"/>
              <a:t> means pointing backwards along the eigenvalue's direction</a:t>
            </a:r>
          </a:p>
          <a:p>
            <a:endParaRPr lang="en-IN" dirty="0"/>
          </a:p>
        </p:txBody>
      </p:sp>
      <p:sp>
        <p:nvSpPr>
          <p:cNvPr id="4" name="AutoShape 4" descr="Eigenvector in transform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Eigenvector in transform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752" y="2653566"/>
            <a:ext cx="4828839" cy="3365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99195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 Mathematics </a:t>
            </a:r>
            <a:endParaRPr lang="en-IN" dirty="0"/>
          </a:p>
        </p:txBody>
      </p:sp>
      <p:sp>
        <p:nvSpPr>
          <p:cNvPr id="3" name="Content Placeholder 2"/>
          <p:cNvSpPr>
            <a:spLocks noGrp="1"/>
          </p:cNvSpPr>
          <p:nvPr>
            <p:ph idx="1"/>
          </p:nvPr>
        </p:nvSpPr>
        <p:spPr/>
        <p:txBody>
          <a:bodyPr/>
          <a:lstStyle/>
          <a:p>
            <a:r>
              <a:rPr lang="en-IN" dirty="0"/>
              <a:t>For a square matrix </a:t>
            </a:r>
            <a:r>
              <a:rPr lang="en-IN" b="1" dirty="0"/>
              <a:t>A</a:t>
            </a:r>
            <a:r>
              <a:rPr lang="en-IN" dirty="0"/>
              <a:t>, an Eigenvector and Eigenvalue make this equation true:</a:t>
            </a:r>
          </a:p>
          <a:p>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00" y="3095341"/>
            <a:ext cx="3537541" cy="142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516" y="2606722"/>
            <a:ext cx="7766943" cy="369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3489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do we find these </a:t>
            </a:r>
            <a:r>
              <a:rPr lang="en-IN" b="1" dirty="0" err="1"/>
              <a:t>eigen</a:t>
            </a:r>
            <a:r>
              <a:rPr lang="en-IN" b="1" dirty="0"/>
              <a:t> things</a:t>
            </a:r>
            <a:r>
              <a:rPr lang="en-IN" b="1" dirty="0" smtClean="0"/>
              <a:t>?</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IN" dirty="0"/>
              <a:t>We start by finding the </a:t>
            </a:r>
            <a:r>
              <a:rPr lang="en-IN" b="1" dirty="0"/>
              <a:t>eigenvalue</a:t>
            </a:r>
            <a:r>
              <a:rPr lang="en-IN" dirty="0"/>
              <a:t>: </a:t>
            </a:r>
            <a:endParaRPr lang="en-IN" dirty="0" smtClean="0"/>
          </a:p>
          <a:p>
            <a:pPr marL="0" indent="0">
              <a:buNone/>
            </a:pPr>
            <a:r>
              <a:rPr lang="en-IN" dirty="0" smtClean="0"/>
              <a:t>we </a:t>
            </a:r>
            <a:r>
              <a:rPr lang="en-IN" dirty="0"/>
              <a:t>know this equation must be true</a:t>
            </a:r>
            <a:r>
              <a:rPr lang="en-IN" dirty="0" smtClean="0"/>
              <a:t>: Av </a:t>
            </a:r>
            <a:r>
              <a:rPr lang="en-IN" dirty="0"/>
              <a:t>= </a:t>
            </a:r>
            <a:r>
              <a:rPr lang="en-IN" dirty="0" err="1"/>
              <a:t>λv</a:t>
            </a:r>
            <a:endParaRPr lang="en-IN" dirty="0"/>
          </a:p>
          <a:p>
            <a:pPr marL="0" indent="0">
              <a:buNone/>
            </a:pPr>
            <a:r>
              <a:rPr lang="en-IN" dirty="0"/>
              <a:t>Now let us put in an </a:t>
            </a:r>
            <a:r>
              <a:rPr lang="en-IN" dirty="0">
                <a:hlinkClick r:id="rId2"/>
              </a:rPr>
              <a:t>identity matrix</a:t>
            </a:r>
            <a:r>
              <a:rPr lang="en-IN" dirty="0"/>
              <a:t> so we are dealing with matrix-vs-matrix:</a:t>
            </a:r>
          </a:p>
          <a:p>
            <a:pPr marL="0" indent="0">
              <a:buNone/>
            </a:pPr>
            <a:r>
              <a:rPr lang="en-IN" dirty="0" smtClean="0"/>
              <a:t>				Av </a:t>
            </a:r>
            <a:r>
              <a:rPr lang="en-IN" dirty="0"/>
              <a:t>= </a:t>
            </a:r>
            <a:r>
              <a:rPr lang="en-IN" dirty="0" err="1"/>
              <a:t>λIv</a:t>
            </a:r>
            <a:endParaRPr lang="en-IN" dirty="0"/>
          </a:p>
          <a:p>
            <a:pPr marL="0" indent="0">
              <a:buNone/>
            </a:pPr>
            <a:r>
              <a:rPr lang="en-IN" dirty="0"/>
              <a:t>Bring all to left hand side:</a:t>
            </a:r>
          </a:p>
          <a:p>
            <a:pPr marL="0" indent="0">
              <a:buNone/>
            </a:pPr>
            <a:r>
              <a:rPr lang="en-IN" dirty="0" smtClean="0"/>
              <a:t>				Av </a:t>
            </a:r>
            <a:r>
              <a:rPr lang="en-IN" dirty="0"/>
              <a:t>− </a:t>
            </a:r>
            <a:r>
              <a:rPr lang="en-IN" dirty="0" err="1"/>
              <a:t>λIv</a:t>
            </a:r>
            <a:r>
              <a:rPr lang="en-IN" dirty="0"/>
              <a:t> = 0</a:t>
            </a:r>
          </a:p>
          <a:p>
            <a:pPr marL="0" indent="0">
              <a:buNone/>
            </a:pPr>
            <a:r>
              <a:rPr lang="en-IN" dirty="0"/>
              <a:t>If </a:t>
            </a:r>
            <a:r>
              <a:rPr lang="en-IN" b="1" dirty="0"/>
              <a:t>v</a:t>
            </a:r>
            <a:r>
              <a:rPr lang="en-IN" dirty="0"/>
              <a:t> is non-zero then we can solve for λ using just the </a:t>
            </a:r>
            <a:r>
              <a:rPr lang="en-IN" dirty="0">
                <a:hlinkClick r:id="rId3"/>
              </a:rPr>
              <a:t>determinant</a:t>
            </a:r>
            <a:r>
              <a:rPr lang="en-IN" dirty="0"/>
              <a:t>:</a:t>
            </a:r>
          </a:p>
          <a:p>
            <a:pPr marL="0" indent="0">
              <a:buNone/>
            </a:pPr>
            <a:r>
              <a:rPr lang="en-IN" dirty="0" smtClean="0"/>
              <a:t>				| </a:t>
            </a:r>
            <a:r>
              <a:rPr lang="en-IN" dirty="0"/>
              <a:t>A − </a:t>
            </a:r>
            <a:r>
              <a:rPr lang="en-IN" dirty="0" err="1"/>
              <a:t>λI</a:t>
            </a:r>
            <a:r>
              <a:rPr lang="en-IN" dirty="0"/>
              <a:t> | = 0</a:t>
            </a:r>
          </a:p>
          <a:p>
            <a:pPr marL="0" indent="0">
              <a:buNone/>
            </a:pPr>
            <a:r>
              <a:rPr lang="en-IN" dirty="0"/>
              <a:t>Let's try that equation on our previous example:</a:t>
            </a:r>
          </a:p>
          <a:p>
            <a:endParaRPr lang="en-IN" dirty="0"/>
          </a:p>
        </p:txBody>
      </p:sp>
    </p:spTree>
    <p:extLst>
      <p:ext uri="{BB962C8B-B14F-4D97-AF65-F5344CB8AC3E}">
        <p14:creationId xmlns:p14="http://schemas.microsoft.com/office/powerpoint/2010/main" val="23065795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Eigenvector and Eigenvalue</a:t>
            </a:r>
          </a:p>
        </p:txBody>
      </p:sp>
      <p:pic>
        <p:nvPicPr>
          <p:cNvPr id="2051" name="Picture 3"/>
          <p:cNvPicPr>
            <a:picLocks noChangeAspect="1" noChangeArrowheads="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16159" y="1499385"/>
            <a:ext cx="4953462" cy="4915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5984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065059" y="545130"/>
            <a:ext cx="5219131" cy="3177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3065059" y="3722968"/>
            <a:ext cx="5219131" cy="265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531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mj-lt"/>
              </a:rPr>
              <a:t>Example </a:t>
            </a:r>
            <a:r>
              <a:rPr lang="en-US" dirty="0">
                <a:latin typeface="+mj-lt"/>
              </a:rPr>
              <a:t>1</a:t>
            </a:r>
          </a:p>
        </p:txBody>
      </p:sp>
      <p:graphicFrame>
        <p:nvGraphicFramePr>
          <p:cNvPr id="10242" name="Object 1"/>
          <p:cNvGraphicFramePr>
            <a:graphicFrameLocks noChangeAspect="1"/>
          </p:cNvGraphicFramePr>
          <p:nvPr/>
        </p:nvGraphicFramePr>
        <p:xfrm>
          <a:off x="0" y="1"/>
          <a:ext cx="152400" cy="123825"/>
        </p:xfrm>
        <a:graphic>
          <a:graphicData uri="http://schemas.openxmlformats.org/presentationml/2006/ole">
            <mc:AlternateContent xmlns:mc="http://schemas.openxmlformats.org/markup-compatibility/2006">
              <mc:Choice xmlns:v="urn:schemas-microsoft-com:vml" Requires="v">
                <p:oleObj spid="_x0000_s108912" name="Equation" r:id="rId4" imgW="114102" imgH="126780" progId="Equation.3">
                  <p:embed/>
                </p:oleObj>
              </mc:Choice>
              <mc:Fallback>
                <p:oleObj name="Equation" r:id="rId4" imgW="114102" imgH="126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52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Object 4"/>
          <p:cNvGraphicFramePr>
            <a:graphicFrameLocks noChangeAspect="1"/>
          </p:cNvGraphicFramePr>
          <p:nvPr/>
        </p:nvGraphicFramePr>
        <p:xfrm>
          <a:off x="0" y="1"/>
          <a:ext cx="152400" cy="123825"/>
        </p:xfrm>
        <a:graphic>
          <a:graphicData uri="http://schemas.openxmlformats.org/presentationml/2006/ole">
            <mc:AlternateContent xmlns:mc="http://schemas.openxmlformats.org/markup-compatibility/2006">
              <mc:Choice xmlns:v="urn:schemas-microsoft-com:vml" Requires="v">
                <p:oleObj spid="_x0000_s108913" name="Equation" r:id="rId6" imgW="114102" imgH="126780" progId="Equation.3">
                  <p:embed/>
                </p:oleObj>
              </mc:Choice>
              <mc:Fallback>
                <p:oleObj name="Equation" r:id="rId6" imgW="114102" imgH="126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52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8" name="Rectangle 8"/>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249" name="Rectangle 10"/>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251" name="Rectangle 26"/>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252" name="Rectangle 28"/>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 name="Rectangle 58"/>
          <p:cNvSpPr>
            <a:spLocks noChangeArrowheads="1"/>
          </p:cNvSpPr>
          <p:nvPr/>
        </p:nvSpPr>
        <p:spPr bwMode="auto">
          <a:xfrm>
            <a:off x="647866" y="2043500"/>
            <a:ext cx="100201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Times New Roman" panose="02020603050405020304" pitchFamily="18" charset="0"/>
                <a:ea typeface="Times New Roman" panose="02020603050405020304" pitchFamily="18" charset="0"/>
                <a:cs typeface="Times New Roman" panose="02020603050405020304" pitchFamily="18" charset="0"/>
              </a:rPr>
              <a:t>find the eigenvalues of the matrix</a:t>
            </a:r>
            <a:endParaRPr kumimoji="0" lang="en-US" altLang="en-US" b="0" i="0" u="none" strike="noStrike" cap="none" normalizeH="0" baseline="0" dirty="0" smtClean="0">
              <a:ln>
                <a:noFill/>
              </a:ln>
              <a:effectLst/>
              <a:latin typeface="Times New Roman" panose="02020603050405020304" pitchFamily="18" charset="0"/>
              <a:cs typeface="Times New Roman" panose="02020603050405020304" pitchFamily="18" charset="0"/>
            </a:endParaRPr>
          </a:p>
        </p:txBody>
      </p:sp>
      <p:sp>
        <p:nvSpPr>
          <p:cNvPr id="4" name="Rectangle 6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349020940"/>
              </p:ext>
            </p:extLst>
          </p:nvPr>
        </p:nvGraphicFramePr>
        <p:xfrm>
          <a:off x="2032002" y="2819402"/>
          <a:ext cx="2743199" cy="705394"/>
        </p:xfrm>
        <a:graphic>
          <a:graphicData uri="http://schemas.openxmlformats.org/presentationml/2006/ole">
            <mc:AlternateContent xmlns:mc="http://schemas.openxmlformats.org/markup-compatibility/2006">
              <mc:Choice xmlns:v="urn:schemas-microsoft-com:vml" Requires="v">
                <p:oleObj spid="_x0000_s108914" name="Equation" r:id="rId7" imgW="1333500" imgH="457200" progId="Equation.3">
                  <p:embed/>
                </p:oleObj>
              </mc:Choice>
              <mc:Fallback>
                <p:oleObj name="Equation" r:id="rId7" imgW="13335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2002" y="2819402"/>
                        <a:ext cx="2743199" cy="705394"/>
                      </a:xfrm>
                      <a:prstGeom prst="rect">
                        <a:avLst/>
                      </a:prstGeom>
                      <a:noFill/>
                    </p:spPr>
                  </p:pic>
                </p:oleObj>
              </mc:Fallback>
            </mc:AlternateContent>
          </a:graphicData>
        </a:graphic>
      </p:graphicFrame>
      <p:sp>
        <p:nvSpPr>
          <p:cNvPr id="6" name="Rectangle 5"/>
          <p:cNvSpPr/>
          <p:nvPr/>
        </p:nvSpPr>
        <p:spPr>
          <a:xfrm>
            <a:off x="691464" y="3657600"/>
            <a:ext cx="1005403"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Solution</a:t>
            </a:r>
          </a:p>
        </p:txBody>
      </p:sp>
      <p:sp>
        <p:nvSpPr>
          <p:cNvPr id="7" name="Rectangle 6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461808586"/>
              </p:ext>
            </p:extLst>
          </p:nvPr>
        </p:nvGraphicFramePr>
        <p:xfrm>
          <a:off x="2067482" y="4103132"/>
          <a:ext cx="3590449" cy="633609"/>
        </p:xfrm>
        <a:graphic>
          <a:graphicData uri="http://schemas.openxmlformats.org/presentationml/2006/ole">
            <mc:AlternateContent xmlns:mc="http://schemas.openxmlformats.org/markup-compatibility/2006">
              <mc:Choice xmlns:v="urn:schemas-microsoft-com:vml" Requires="v">
                <p:oleObj spid="_x0000_s108915" name="Equation" r:id="rId9" imgW="1943100" imgH="457200" progId="Equation.3">
                  <p:embed/>
                </p:oleObj>
              </mc:Choice>
              <mc:Fallback>
                <p:oleObj name="Equation" r:id="rId9" imgW="19431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7482" y="4103132"/>
                        <a:ext cx="3590449" cy="633609"/>
                      </a:xfrm>
                      <a:prstGeom prst="rect">
                        <a:avLst/>
                      </a:prstGeom>
                      <a:noFill/>
                    </p:spPr>
                  </p:pic>
                </p:oleObj>
              </mc:Fallback>
            </mc:AlternateContent>
          </a:graphicData>
        </a:graphic>
      </p:graphicFrame>
      <p:sp>
        <p:nvSpPr>
          <p:cNvPr id="9" name="Rectangle 6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166113222"/>
              </p:ext>
            </p:extLst>
          </p:nvPr>
        </p:nvGraphicFramePr>
        <p:xfrm>
          <a:off x="2013528" y="5083210"/>
          <a:ext cx="6520873" cy="326991"/>
        </p:xfrm>
        <a:graphic>
          <a:graphicData uri="http://schemas.openxmlformats.org/presentationml/2006/ole">
            <mc:AlternateContent xmlns:mc="http://schemas.openxmlformats.org/markup-compatibility/2006">
              <mc:Choice xmlns:v="urn:schemas-microsoft-com:vml" Requires="v">
                <p:oleObj spid="_x0000_s108916" name="Equation" r:id="rId11" imgW="3276600" imgH="215900" progId="Equation.3">
                  <p:embed/>
                </p:oleObj>
              </mc:Choice>
              <mc:Fallback>
                <p:oleObj name="Equation" r:id="rId11" imgW="3276600" imgH="215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3528" y="5083210"/>
                        <a:ext cx="6520873" cy="326991"/>
                      </a:xfrm>
                      <a:prstGeom prst="rect">
                        <a:avLst/>
                      </a:prstGeom>
                      <a:noFill/>
                    </p:spPr>
                  </p:pic>
                </p:oleObj>
              </mc:Fallback>
            </mc:AlternateContent>
          </a:graphicData>
        </a:graphic>
      </p:graphicFrame>
      <p:sp>
        <p:nvSpPr>
          <p:cNvPr id="11" name="Rectangle 6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3474586917"/>
              </p:ext>
            </p:extLst>
          </p:nvPr>
        </p:nvGraphicFramePr>
        <p:xfrm>
          <a:off x="2032000" y="5838826"/>
          <a:ext cx="4572000" cy="333375"/>
        </p:xfrm>
        <a:graphic>
          <a:graphicData uri="http://schemas.openxmlformats.org/presentationml/2006/ole">
            <mc:AlternateContent xmlns:mc="http://schemas.openxmlformats.org/markup-compatibility/2006">
              <mc:Choice xmlns:v="urn:schemas-microsoft-com:vml" Requires="v">
                <p:oleObj spid="_x0000_s108917" name="Equation" r:id="rId13" imgW="2057400" imgH="203200" progId="Equation.3">
                  <p:embed/>
                </p:oleObj>
              </mc:Choice>
              <mc:Fallback>
                <p:oleObj name="Equation" r:id="rId13" imgW="2057400" imgH="203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2000" y="5838826"/>
                        <a:ext cx="4572000" cy="333375"/>
                      </a:xfrm>
                      <a:prstGeom prst="rect">
                        <a:avLst/>
                      </a:prstGeom>
                      <a:noFill/>
                    </p:spPr>
                  </p:pic>
                </p:oleObj>
              </mc:Fallback>
            </mc:AlternateContent>
          </a:graphicData>
        </a:graphic>
      </p:graphicFrame>
    </p:spTree>
    <p:extLst>
      <p:ext uri="{BB962C8B-B14F-4D97-AF65-F5344CB8AC3E}">
        <p14:creationId xmlns:p14="http://schemas.microsoft.com/office/powerpoint/2010/main" val="30306450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matrix?</a:t>
            </a:r>
            <a:endParaRPr lang="en-US" dirty="0"/>
          </a:p>
        </p:txBody>
      </p:sp>
      <p:sp>
        <p:nvSpPr>
          <p:cNvPr id="4" name="Rectangle 3"/>
          <p:cNvSpPr/>
          <p:nvPr/>
        </p:nvSpPr>
        <p:spPr>
          <a:xfrm>
            <a:off x="914400" y="1828800"/>
            <a:ext cx="10160000" cy="369332"/>
          </a:xfrm>
          <a:prstGeom prst="rect">
            <a:avLst/>
          </a:prstGeom>
        </p:spPr>
        <p:txBody>
          <a:bodyPr wrap="square">
            <a:spAutoFit/>
          </a:bodyPr>
          <a:lstStyle/>
          <a:p>
            <a:r>
              <a:rPr lang="en-US" dirty="0">
                <a:latin typeface="Times New Roman" pitchFamily="18" charset="0"/>
                <a:cs typeface="Times New Roman" pitchFamily="18" charset="0"/>
              </a:rPr>
              <a:t>The matrix for the tire sales example could be denoted by the matrix [</a:t>
            </a:r>
            <a:r>
              <a:rPr lang="en-US" i="1" dirty="0">
                <a:latin typeface="Times New Roman" pitchFamily="18" charset="0"/>
                <a:cs typeface="Times New Roman" pitchFamily="18" charset="0"/>
              </a:rPr>
              <a:t>A</a:t>
            </a:r>
            <a:r>
              <a:rPr lang="en-US" dirty="0">
                <a:latin typeface="Times New Roman" pitchFamily="18" charset="0"/>
                <a:cs typeface="Times New Roman" pitchFamily="18" charset="0"/>
              </a:rPr>
              <a:t>] as</a:t>
            </a:r>
          </a:p>
        </p:txBody>
      </p:sp>
      <p:sp>
        <p:nvSpPr>
          <p:cNvPr id="86018"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6017" name="Object 1"/>
          <p:cNvGraphicFramePr>
            <a:graphicFrameLocks noChangeAspect="1"/>
          </p:cNvGraphicFramePr>
          <p:nvPr/>
        </p:nvGraphicFramePr>
        <p:xfrm>
          <a:off x="2641600" y="2613240"/>
          <a:ext cx="4572000" cy="1577761"/>
        </p:xfrm>
        <a:graphic>
          <a:graphicData uri="http://schemas.openxmlformats.org/presentationml/2006/ole">
            <mc:AlternateContent xmlns:mc="http://schemas.openxmlformats.org/markup-compatibility/2006">
              <mc:Choice xmlns:v="urn:schemas-microsoft-com:vml" Requires="v">
                <p:oleObj spid="_x0000_s4165" name="Equation" r:id="rId3" imgW="1548728" imgH="710891" progId="Equation.3">
                  <p:embed/>
                </p:oleObj>
              </mc:Choice>
              <mc:Fallback>
                <p:oleObj name="Equation" r:id="rId3" imgW="1548728" imgH="7108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2613240"/>
                        <a:ext cx="4572000" cy="15777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19" name="Rectangle 3"/>
          <p:cNvSpPr>
            <a:spLocks noChangeArrowheads="1"/>
          </p:cNvSpPr>
          <p:nvPr/>
        </p:nvSpPr>
        <p:spPr bwMode="auto">
          <a:xfrm>
            <a:off x="914400" y="4587949"/>
            <a:ext cx="88392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There are 3 rows and 4 columns, so the size of the m</a:t>
            </a:r>
            <a:r>
              <a:rPr kumimoji="0" lang="en-US" b="0" i="0" u="none" strike="noStrike" cap="none" normalizeH="0" baseline="0" dirty="0" smtClean="0" bmk="">
                <a:ln>
                  <a:noFill/>
                </a:ln>
                <a:solidFill>
                  <a:schemeClr val="tx1"/>
                </a:solidFill>
                <a:effectLst/>
                <a:latin typeface="Times New Roman" pitchFamily="18" charset="0"/>
                <a:ea typeface="Times New Roman" pitchFamily="18" charset="0"/>
                <a:cs typeface="Times New Roman" pitchFamily="18" charset="0"/>
              </a:rPr>
              <a:t>atrix</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is 3×4. In th</a:t>
            </a:r>
            <a:r>
              <a:rPr lang="en-US" dirty="0" smtClean="0">
                <a:latin typeface="Times New Roman" pitchFamily="18" charset="0"/>
                <a:ea typeface="Times New Roman" pitchFamily="18" charset="0"/>
                <a:cs typeface="Times New Roman" pitchFamily="18" charset="0"/>
              </a:rPr>
              <a:t>e above [</a:t>
            </a:r>
            <a:r>
              <a:rPr lang="en-US" i="1" dirty="0" smtClean="0">
                <a:latin typeface="Times New Roman" pitchFamily="18" charset="0"/>
                <a:ea typeface="Times New Roman" pitchFamily="18" charset="0"/>
                <a:cs typeface="Times New Roman" pitchFamily="18" charset="0"/>
              </a:rPr>
              <a:t>A</a:t>
            </a:r>
            <a:r>
              <a:rPr lang="en-US" dirty="0" smtClean="0">
                <a:latin typeface="Times New Roman" pitchFamily="18" charset="0"/>
                <a:ea typeface="Times New Roman" pitchFamily="18" charset="0"/>
                <a:cs typeface="Times New Roman" pitchFamily="18" charset="0"/>
              </a:rPr>
              <a:t>] matrix, </a:t>
            </a:r>
            <a:r>
              <a:rPr lang="en-US" i="1" dirty="0" smtClean="0">
                <a:latin typeface="Times New Roman" pitchFamily="18" charset="0"/>
                <a:ea typeface="Times New Roman" pitchFamily="18" charset="0"/>
                <a:cs typeface="Times New Roman" pitchFamily="18" charset="0"/>
              </a:rPr>
              <a:t>a</a:t>
            </a:r>
            <a:r>
              <a:rPr lang="en-US" baseline="-25000" dirty="0" smtClean="0">
                <a:latin typeface="Times New Roman" pitchFamily="18" charset="0"/>
                <a:ea typeface="Times New Roman" pitchFamily="18" charset="0"/>
                <a:cs typeface="Times New Roman" pitchFamily="18" charset="0"/>
              </a:rPr>
              <a:t>34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=27.</a:t>
            </a:r>
          </a:p>
        </p:txBody>
      </p:sp>
    </p:spTree>
    <p:extLst>
      <p:ext uri="{BB962C8B-B14F-4D97-AF65-F5344CB8AC3E}">
        <p14:creationId xmlns:p14="http://schemas.microsoft.com/office/powerpoint/2010/main" val="18013988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mj-lt"/>
              </a:rPr>
              <a:t>Example 1 (cont.)</a:t>
            </a:r>
            <a:endParaRPr lang="en-US" dirty="0">
              <a:latin typeface="+mj-lt"/>
            </a:endParaRPr>
          </a:p>
        </p:txBody>
      </p:sp>
      <p:sp>
        <p:nvSpPr>
          <p:cNvPr id="11271" name="Rectangle 2"/>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272" name="Rectangle 8"/>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273" name="Rectangle 10"/>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 name="Rectangle 5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261219795"/>
              </p:ext>
            </p:extLst>
          </p:nvPr>
        </p:nvGraphicFramePr>
        <p:xfrm>
          <a:off x="1852942" y="2057400"/>
          <a:ext cx="3164689" cy="348558"/>
        </p:xfrm>
        <a:graphic>
          <a:graphicData uri="http://schemas.openxmlformats.org/presentationml/2006/ole">
            <mc:AlternateContent xmlns:mc="http://schemas.openxmlformats.org/markup-compatibility/2006">
              <mc:Choice xmlns:v="urn:schemas-microsoft-com:vml" Requires="v">
                <p:oleObj spid="_x0000_s109814" name="Equation" r:id="rId3" imgW="1358310" imgH="203112" progId="Equation.3">
                  <p:embed/>
                </p:oleObj>
              </mc:Choice>
              <mc:Fallback>
                <p:oleObj name="Equation" r:id="rId3" imgW="1358310"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942" y="2057400"/>
                        <a:ext cx="3164689" cy="348558"/>
                      </a:xfrm>
                      <a:prstGeom prst="rect">
                        <a:avLst/>
                      </a:prstGeom>
                      <a:noFill/>
                    </p:spPr>
                  </p:pic>
                </p:oleObj>
              </mc:Fallback>
            </mc:AlternateContent>
          </a:graphicData>
        </a:graphic>
      </p:graphicFrame>
      <p:sp>
        <p:nvSpPr>
          <p:cNvPr id="5" name="Rectangle 5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67174321"/>
              </p:ext>
            </p:extLst>
          </p:nvPr>
        </p:nvGraphicFramePr>
        <p:xfrm>
          <a:off x="1852941" y="2667001"/>
          <a:ext cx="5665459" cy="846499"/>
        </p:xfrm>
        <a:graphic>
          <a:graphicData uri="http://schemas.openxmlformats.org/presentationml/2006/ole">
            <mc:AlternateContent xmlns:mc="http://schemas.openxmlformats.org/markup-compatibility/2006">
              <mc:Choice xmlns:v="urn:schemas-microsoft-com:vml" Requires="v">
                <p:oleObj spid="_x0000_s109815" name="Equation" r:id="rId5" imgW="2438400" imgH="482600" progId="Equation.3">
                  <p:embed/>
                </p:oleObj>
              </mc:Choice>
              <mc:Fallback>
                <p:oleObj name="Equation" r:id="rId5" imgW="24384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2941" y="2667001"/>
                        <a:ext cx="5665459" cy="846499"/>
                      </a:xfrm>
                      <a:prstGeom prst="rect">
                        <a:avLst/>
                      </a:prstGeom>
                      <a:noFill/>
                    </p:spPr>
                  </p:pic>
                </p:oleObj>
              </mc:Fallback>
            </mc:AlternateContent>
          </a:graphicData>
        </a:graphic>
      </p:graphicFrame>
      <p:sp>
        <p:nvSpPr>
          <p:cNvPr id="7" name="Rectangle 5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522889061"/>
              </p:ext>
            </p:extLst>
          </p:nvPr>
        </p:nvGraphicFramePr>
        <p:xfrm>
          <a:off x="2197100" y="3766243"/>
          <a:ext cx="2190939" cy="680519"/>
        </p:xfrm>
        <a:graphic>
          <a:graphicData uri="http://schemas.openxmlformats.org/presentationml/2006/ole">
            <mc:AlternateContent xmlns:mc="http://schemas.openxmlformats.org/markup-compatibility/2006">
              <mc:Choice xmlns:v="urn:schemas-microsoft-com:vml" Requires="v">
                <p:oleObj spid="_x0000_s109816" name="Equation" r:id="rId7" imgW="939392" imgH="393529" progId="Equation.3">
                  <p:embed/>
                </p:oleObj>
              </mc:Choice>
              <mc:Fallback>
                <p:oleObj name="Equation" r:id="rId7" imgW="939392"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7100" y="3766243"/>
                        <a:ext cx="2190939" cy="680519"/>
                      </a:xfrm>
                      <a:prstGeom prst="rect">
                        <a:avLst/>
                      </a:prstGeom>
                      <a:noFill/>
                    </p:spPr>
                  </p:pic>
                </p:oleObj>
              </mc:Fallback>
            </mc:AlternateContent>
          </a:graphicData>
        </a:graphic>
      </p:graphicFrame>
      <p:sp>
        <p:nvSpPr>
          <p:cNvPr id="9" name="Rectangle 6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264899930"/>
              </p:ext>
            </p:extLst>
          </p:nvPr>
        </p:nvGraphicFramePr>
        <p:xfrm>
          <a:off x="2235200" y="4756842"/>
          <a:ext cx="2235200" cy="348558"/>
        </p:xfrm>
        <a:graphic>
          <a:graphicData uri="http://schemas.openxmlformats.org/presentationml/2006/ole">
            <mc:AlternateContent xmlns:mc="http://schemas.openxmlformats.org/markup-compatibility/2006">
              <mc:Choice xmlns:v="urn:schemas-microsoft-com:vml" Requires="v">
                <p:oleObj spid="_x0000_s109817" name="Equation" r:id="rId9" imgW="965200" imgH="203200" progId="Equation.3">
                  <p:embed/>
                </p:oleObj>
              </mc:Choice>
              <mc:Fallback>
                <p:oleObj name="Equation" r:id="rId9" imgW="965200" imgH="20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5200" y="4756842"/>
                        <a:ext cx="2235200" cy="348558"/>
                      </a:xfrm>
                      <a:prstGeom prst="rect">
                        <a:avLst/>
                      </a:prstGeom>
                      <a:noFill/>
                    </p:spPr>
                  </p:pic>
                </p:oleObj>
              </mc:Fallback>
            </mc:AlternateContent>
          </a:graphicData>
        </a:graphic>
      </p:graphicFrame>
      <p:sp>
        <p:nvSpPr>
          <p:cNvPr id="11" name="Rectangle 10"/>
          <p:cNvSpPr/>
          <p:nvPr/>
        </p:nvSpPr>
        <p:spPr>
          <a:xfrm>
            <a:off x="748414" y="5498068"/>
            <a:ext cx="397416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So the eigenvalues are 3.421 and 0.3288.</a:t>
            </a:r>
          </a:p>
        </p:txBody>
      </p:sp>
    </p:spTree>
    <p:extLst>
      <p:ext uri="{BB962C8B-B14F-4D97-AF65-F5344CB8AC3E}">
        <p14:creationId xmlns:p14="http://schemas.microsoft.com/office/powerpoint/2010/main" val="38152803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252728"/>
          </a:xfrm>
        </p:spPr>
        <p:txBody>
          <a:bodyPr/>
          <a:lstStyle/>
          <a:p>
            <a:pPr>
              <a:defRPr/>
            </a:pPr>
            <a:r>
              <a:rPr lang="en-US" dirty="0" smtClean="0">
                <a:latin typeface="+mj-lt"/>
              </a:rPr>
              <a:t>Example 2</a:t>
            </a:r>
            <a:endParaRPr lang="en-US" dirty="0">
              <a:latin typeface="+mj-lt"/>
            </a:endParaRPr>
          </a:p>
        </p:txBody>
      </p:sp>
      <p:sp>
        <p:nvSpPr>
          <p:cNvPr id="11271" name="Rectangle 2"/>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272" name="Rectangle 8"/>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273" name="Rectangle 10"/>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 name="Rectangle 5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815439" y="1676400"/>
            <a:ext cx="242245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Find the eigenvectors of</a:t>
            </a:r>
          </a:p>
        </p:txBody>
      </p:sp>
      <p:sp>
        <p:nvSpPr>
          <p:cNvPr id="1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3553993850"/>
              </p:ext>
            </p:extLst>
          </p:nvPr>
        </p:nvGraphicFramePr>
        <p:xfrm>
          <a:off x="1828800" y="2024468"/>
          <a:ext cx="2892672" cy="794933"/>
        </p:xfrm>
        <a:graphic>
          <a:graphicData uri="http://schemas.openxmlformats.org/presentationml/2006/ole">
            <mc:AlternateContent xmlns:mc="http://schemas.openxmlformats.org/markup-compatibility/2006">
              <mc:Choice xmlns:v="urn:schemas-microsoft-com:vml" Requires="v">
                <p:oleObj spid="_x0000_s110838" name="Equation" r:id="rId3" imgW="1244600" imgH="457200" progId="Equation.3">
                  <p:embed/>
                </p:oleObj>
              </mc:Choice>
              <mc:Fallback>
                <p:oleObj name="Equation" r:id="rId3" imgW="12446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024468"/>
                        <a:ext cx="2892672" cy="794933"/>
                      </a:xfrm>
                      <a:prstGeom prst="rect">
                        <a:avLst/>
                      </a:prstGeom>
                      <a:noFill/>
                    </p:spPr>
                  </p:pic>
                </p:oleObj>
              </mc:Fallback>
            </mc:AlternateContent>
          </a:graphicData>
        </a:graphic>
      </p:graphicFrame>
      <p:sp>
        <p:nvSpPr>
          <p:cNvPr id="15" name="Rectangle 14"/>
          <p:cNvSpPr/>
          <p:nvPr/>
        </p:nvSpPr>
        <p:spPr>
          <a:xfrm>
            <a:off x="812801" y="2971801"/>
            <a:ext cx="9649361" cy="646331"/>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Solution</a:t>
            </a:r>
            <a:br>
              <a:rPr lang="en-US" b="1"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1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3396380042"/>
              </p:ext>
            </p:extLst>
          </p:nvPr>
        </p:nvGraphicFramePr>
        <p:xfrm>
          <a:off x="1828800" y="3886200"/>
          <a:ext cx="3149600" cy="355102"/>
        </p:xfrm>
        <a:graphic>
          <a:graphicData uri="http://schemas.openxmlformats.org/presentationml/2006/ole">
            <mc:AlternateContent xmlns:mc="http://schemas.openxmlformats.org/markup-compatibility/2006">
              <mc:Choice xmlns:v="urn:schemas-microsoft-com:vml" Requires="v">
                <p:oleObj spid="_x0000_s110839" name="Equation" r:id="rId5" imgW="1459866" imgH="215806" progId="Equation.3">
                  <p:embed/>
                </p:oleObj>
              </mc:Choice>
              <mc:Fallback>
                <p:oleObj name="Equation" r:id="rId5" imgW="1459866"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886200"/>
                        <a:ext cx="3149600" cy="355102"/>
                      </a:xfrm>
                      <a:prstGeom prst="rect">
                        <a:avLst/>
                      </a:prstGeom>
                      <a:noFill/>
                    </p:spPr>
                  </p:pic>
                </p:oleObj>
              </mc:Fallback>
            </mc:AlternateContent>
          </a:graphicData>
        </a:graphic>
      </p:graphicFrame>
      <p:sp>
        <p:nvSpPr>
          <p:cNvPr id="18" name="Rectangle 17"/>
          <p:cNvSpPr/>
          <p:nvPr/>
        </p:nvSpPr>
        <p:spPr>
          <a:xfrm>
            <a:off x="812801" y="4343400"/>
            <a:ext cx="550151" cy="369332"/>
          </a:xfrm>
          <a:prstGeom prst="rect">
            <a:avLst/>
          </a:prstGeom>
        </p:spPr>
        <p:txBody>
          <a:bodyPr wrap="none">
            <a:spAutoFit/>
          </a:bodyPr>
          <a:lstStyle/>
          <a:p>
            <a:r>
              <a:rPr lang="en-US" dirty="0" smtClean="0">
                <a:latin typeface="Times New Roman" panose="02020603050405020304" pitchFamily="18" charset="0"/>
                <a:cs typeface="Times New Roman" panose="02020603050405020304" pitchFamily="18" charset="0"/>
              </a:rPr>
              <a:t>Let </a:t>
            </a:r>
            <a:endParaRPr lang="en-US" dirty="0">
              <a:latin typeface="Times New Roman" panose="02020603050405020304" pitchFamily="18" charset="0"/>
              <a:cs typeface="Times New Roman" panose="02020603050405020304" pitchFamily="18" charset="0"/>
            </a:endParaRPr>
          </a:p>
        </p:txBody>
      </p:sp>
      <p:sp>
        <p:nvSpPr>
          <p:cNvPr id="19"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 name="Object 19"/>
          <p:cNvGraphicFramePr>
            <a:graphicFrameLocks noChangeAspect="1"/>
          </p:cNvGraphicFramePr>
          <p:nvPr>
            <p:extLst>
              <p:ext uri="{D42A27DB-BD31-4B8C-83A1-F6EECF244321}">
                <p14:modId xmlns:p14="http://schemas.microsoft.com/office/powerpoint/2010/main" val="568113382"/>
              </p:ext>
            </p:extLst>
          </p:nvPr>
        </p:nvGraphicFramePr>
        <p:xfrm>
          <a:off x="1828800" y="4591966"/>
          <a:ext cx="1351315" cy="689171"/>
        </p:xfrm>
        <a:graphic>
          <a:graphicData uri="http://schemas.openxmlformats.org/presentationml/2006/ole">
            <mc:AlternateContent xmlns:mc="http://schemas.openxmlformats.org/markup-compatibility/2006">
              <mc:Choice xmlns:v="urn:schemas-microsoft-com:vml" Requires="v">
                <p:oleObj spid="_x0000_s110840" name="Equation" r:id="rId7" imgW="710891" imgH="482391" progId="Equation.3">
                  <p:embed/>
                </p:oleObj>
              </mc:Choice>
              <mc:Fallback>
                <p:oleObj name="Equation" r:id="rId7" imgW="710891" imgH="4823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4591966"/>
                        <a:ext cx="1351315" cy="689171"/>
                      </a:xfrm>
                      <a:prstGeom prst="rect">
                        <a:avLst/>
                      </a:prstGeom>
                      <a:noFill/>
                    </p:spPr>
                  </p:pic>
                </p:oleObj>
              </mc:Fallback>
            </mc:AlternateContent>
          </a:graphicData>
        </a:graphic>
      </p:graphicFrame>
      <p:sp>
        <p:nvSpPr>
          <p:cNvPr id="21" name="Rectangle 20"/>
          <p:cNvSpPr/>
          <p:nvPr/>
        </p:nvSpPr>
        <p:spPr>
          <a:xfrm>
            <a:off x="812800" y="5334000"/>
            <a:ext cx="3550972"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be the eigenvector corresponding to </a:t>
            </a:r>
          </a:p>
        </p:txBody>
      </p:sp>
      <p:sp>
        <p:nvSpPr>
          <p:cNvPr id="22"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3" name="Object 22"/>
          <p:cNvGraphicFramePr>
            <a:graphicFrameLocks noChangeAspect="1"/>
          </p:cNvGraphicFramePr>
          <p:nvPr>
            <p:extLst>
              <p:ext uri="{D42A27DB-BD31-4B8C-83A1-F6EECF244321}">
                <p14:modId xmlns:p14="http://schemas.microsoft.com/office/powerpoint/2010/main" val="3683944863"/>
              </p:ext>
            </p:extLst>
          </p:nvPr>
        </p:nvGraphicFramePr>
        <p:xfrm>
          <a:off x="1930400" y="5943601"/>
          <a:ext cx="1422400" cy="345583"/>
        </p:xfrm>
        <a:graphic>
          <a:graphicData uri="http://schemas.openxmlformats.org/presentationml/2006/ole">
            <mc:AlternateContent xmlns:mc="http://schemas.openxmlformats.org/markup-compatibility/2006">
              <mc:Choice xmlns:v="urn:schemas-microsoft-com:vml" Requires="v">
                <p:oleObj spid="_x0000_s110841" name="Equation" r:id="rId9" imgW="672808" imgH="215806" progId="Equation.3">
                  <p:embed/>
                </p:oleObj>
              </mc:Choice>
              <mc:Fallback>
                <p:oleObj name="Equation" r:id="rId9" imgW="672808"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0400" y="5943601"/>
                        <a:ext cx="1422400" cy="345583"/>
                      </a:xfrm>
                      <a:prstGeom prst="rect">
                        <a:avLst/>
                      </a:prstGeom>
                      <a:noFill/>
                    </p:spPr>
                  </p:pic>
                </p:oleObj>
              </mc:Fallback>
            </mc:AlternateContent>
          </a:graphicData>
        </a:graphic>
      </p:graphicFrame>
      <p:sp>
        <p:nvSpPr>
          <p:cNvPr id="24" name="Rectangle 23"/>
          <p:cNvSpPr/>
          <p:nvPr/>
        </p:nvSpPr>
        <p:spPr>
          <a:xfrm>
            <a:off x="812800" y="3364468"/>
            <a:ext cx="8229600"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eigenvalues have already been found in Example 1 as</a:t>
            </a:r>
          </a:p>
        </p:txBody>
      </p:sp>
    </p:spTree>
    <p:extLst>
      <p:ext uri="{BB962C8B-B14F-4D97-AF65-F5344CB8AC3E}">
        <p14:creationId xmlns:p14="http://schemas.microsoft.com/office/powerpoint/2010/main" val="16313135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mj-lt"/>
              </a:rPr>
              <a:t>Example 2 (cont.)</a:t>
            </a:r>
            <a:endParaRPr lang="en-US" dirty="0">
              <a:latin typeface="+mj-lt"/>
            </a:endParaRPr>
          </a:p>
        </p:txBody>
      </p:sp>
      <p:sp>
        <p:nvSpPr>
          <p:cNvPr id="11271" name="Rectangle 2"/>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272" name="Rectangle 8"/>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273" name="Rectangle 10"/>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 name="Rectangle 5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812801" y="1676400"/>
            <a:ext cx="77457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Hence</a:t>
            </a:r>
          </a:p>
        </p:txBody>
      </p:sp>
      <p:sp>
        <p:nvSpPr>
          <p:cNvPr id="1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208122586"/>
              </p:ext>
            </p:extLst>
          </p:nvPr>
        </p:nvGraphicFramePr>
        <p:xfrm>
          <a:off x="2032001" y="2097088"/>
          <a:ext cx="2514604" cy="328613"/>
        </p:xfrm>
        <a:graphic>
          <a:graphicData uri="http://schemas.openxmlformats.org/presentationml/2006/ole">
            <mc:AlternateContent xmlns:mc="http://schemas.openxmlformats.org/markup-compatibility/2006">
              <mc:Choice xmlns:v="urn:schemas-microsoft-com:vml" Requires="v">
                <p:oleObj spid="_x0000_s111923" name="Equation" r:id="rId3" imgW="1256755" imgH="215806" progId="Equation.3">
                  <p:embed/>
                </p:oleObj>
              </mc:Choice>
              <mc:Fallback>
                <p:oleObj name="Equation" r:id="rId3" imgW="1256755"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1" y="2097088"/>
                        <a:ext cx="2514604" cy="328613"/>
                      </a:xfrm>
                      <a:prstGeom prst="rect">
                        <a:avLst/>
                      </a:prstGeom>
                      <a:noFill/>
                    </p:spPr>
                  </p:pic>
                </p:oleObj>
              </mc:Fallback>
            </mc:AlternateContent>
          </a:graphicData>
        </a:graphic>
      </p:graphicFrame>
      <p:sp>
        <p:nvSpPr>
          <p:cNvPr id="15"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1745029168"/>
              </p:ext>
            </p:extLst>
          </p:nvPr>
        </p:nvGraphicFramePr>
        <p:xfrm>
          <a:off x="2032000" y="2819400"/>
          <a:ext cx="4715432" cy="685800"/>
        </p:xfrm>
        <a:graphic>
          <a:graphicData uri="http://schemas.openxmlformats.org/presentationml/2006/ole">
            <mc:AlternateContent xmlns:mc="http://schemas.openxmlformats.org/markup-compatibility/2006">
              <mc:Choice xmlns:v="urn:schemas-microsoft-com:vml" Requires="v">
                <p:oleObj spid="_x0000_s111924" name="Equation" r:id="rId5" imgW="2501900" imgH="482600" progId="Equation.3">
                  <p:embed/>
                </p:oleObj>
              </mc:Choice>
              <mc:Fallback>
                <p:oleObj name="Equation" r:id="rId5" imgW="25019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2819400"/>
                        <a:ext cx="4715432" cy="685800"/>
                      </a:xfrm>
                      <a:prstGeom prst="rect">
                        <a:avLst/>
                      </a:prstGeom>
                      <a:noFill/>
                    </p:spPr>
                  </p:pic>
                </p:oleObj>
              </mc:Fallback>
            </mc:AlternateContent>
          </a:graphicData>
        </a:graphic>
      </p:graphicFrame>
      <p:sp>
        <p:nvSpPr>
          <p:cNvPr id="17"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2048737899"/>
              </p:ext>
            </p:extLst>
          </p:nvPr>
        </p:nvGraphicFramePr>
        <p:xfrm>
          <a:off x="2235201" y="3812680"/>
          <a:ext cx="3428999" cy="683121"/>
        </p:xfrm>
        <a:graphic>
          <a:graphicData uri="http://schemas.openxmlformats.org/presentationml/2006/ole">
            <mc:AlternateContent xmlns:mc="http://schemas.openxmlformats.org/markup-compatibility/2006">
              <mc:Choice xmlns:v="urn:schemas-microsoft-com:vml" Requires="v">
                <p:oleObj spid="_x0000_s111925" name="Equation" r:id="rId7" imgW="1828800" imgH="482600" progId="Equation.3">
                  <p:embed/>
                </p:oleObj>
              </mc:Choice>
              <mc:Fallback>
                <p:oleObj name="Equation" r:id="rId7" imgW="18288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5201" y="3812680"/>
                        <a:ext cx="3428999" cy="683121"/>
                      </a:xfrm>
                      <a:prstGeom prst="rect">
                        <a:avLst/>
                      </a:prstGeom>
                      <a:noFill/>
                    </p:spPr>
                  </p:pic>
                </p:oleObj>
              </mc:Fallback>
            </mc:AlternateContent>
          </a:graphicData>
        </a:graphic>
      </p:graphicFrame>
      <p:sp>
        <p:nvSpPr>
          <p:cNvPr id="19" name="Rectangle 18"/>
          <p:cNvSpPr/>
          <p:nvPr/>
        </p:nvSpPr>
        <p:spPr>
          <a:xfrm>
            <a:off x="820252" y="4583668"/>
            <a:ext cx="33855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If</a:t>
            </a:r>
          </a:p>
        </p:txBody>
      </p:sp>
      <p:sp>
        <p:nvSpPr>
          <p:cNvPr id="20"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3493874145"/>
              </p:ext>
            </p:extLst>
          </p:nvPr>
        </p:nvGraphicFramePr>
        <p:xfrm>
          <a:off x="1801680" y="4802538"/>
          <a:ext cx="944909" cy="379063"/>
        </p:xfrm>
        <a:graphic>
          <a:graphicData uri="http://schemas.openxmlformats.org/presentationml/2006/ole">
            <mc:AlternateContent xmlns:mc="http://schemas.openxmlformats.org/markup-compatibility/2006">
              <mc:Choice xmlns:v="urn:schemas-microsoft-com:vml" Requires="v">
                <p:oleObj spid="_x0000_s111926" name="Equation" r:id="rId9" imgW="406048" imgH="215713" progId="Equation.3">
                  <p:embed/>
                </p:oleObj>
              </mc:Choice>
              <mc:Fallback>
                <p:oleObj name="Equation" r:id="rId9" imgW="406048"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1680" y="4802538"/>
                        <a:ext cx="944909" cy="379063"/>
                      </a:xfrm>
                      <a:prstGeom prst="rect">
                        <a:avLst/>
                      </a:prstGeom>
                      <a:noFill/>
                    </p:spPr>
                  </p:pic>
                </p:oleObj>
              </mc:Fallback>
            </mc:AlternateContent>
          </a:graphicData>
        </a:graphic>
      </p:graphicFrame>
      <p:sp>
        <p:nvSpPr>
          <p:cNvPr id="22" name="Rectangle 21"/>
          <p:cNvSpPr/>
          <p:nvPr/>
        </p:nvSpPr>
        <p:spPr>
          <a:xfrm>
            <a:off x="772376" y="5269468"/>
            <a:ext cx="63991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then </a:t>
            </a:r>
          </a:p>
        </p:txBody>
      </p:sp>
      <p:sp>
        <p:nvSpPr>
          <p:cNvPr id="23" name="Rectangle 1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 name="Object 23"/>
          <p:cNvGraphicFramePr>
            <a:graphicFrameLocks noChangeAspect="1"/>
          </p:cNvGraphicFramePr>
          <p:nvPr>
            <p:extLst>
              <p:ext uri="{D42A27DB-BD31-4B8C-83A1-F6EECF244321}">
                <p14:modId xmlns:p14="http://schemas.microsoft.com/office/powerpoint/2010/main" val="1211655222"/>
              </p:ext>
            </p:extLst>
          </p:nvPr>
        </p:nvGraphicFramePr>
        <p:xfrm>
          <a:off x="1854200" y="5638800"/>
          <a:ext cx="2514600" cy="685800"/>
        </p:xfrm>
        <a:graphic>
          <a:graphicData uri="http://schemas.openxmlformats.org/presentationml/2006/ole">
            <mc:AlternateContent xmlns:mc="http://schemas.openxmlformats.org/markup-compatibility/2006">
              <mc:Choice xmlns:v="urn:schemas-microsoft-com:vml" Requires="v">
                <p:oleObj spid="_x0000_s111927" name="Equation" r:id="rId11" imgW="1257300" imgH="457200" progId="Equation.3">
                  <p:embed/>
                </p:oleObj>
              </mc:Choice>
              <mc:Fallback>
                <p:oleObj name="Equation" r:id="rId11" imgW="12573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4200" y="5638800"/>
                        <a:ext cx="2514600" cy="685800"/>
                      </a:xfrm>
                      <a:prstGeom prst="rect">
                        <a:avLst/>
                      </a:prstGeom>
                      <a:noFill/>
                    </p:spPr>
                  </p:pic>
                </p:oleObj>
              </mc:Fallback>
            </mc:AlternateContent>
          </a:graphicData>
        </a:graphic>
      </p:graphicFrame>
    </p:spTree>
    <p:extLst>
      <p:ext uri="{BB962C8B-B14F-4D97-AF65-F5344CB8AC3E}">
        <p14:creationId xmlns:p14="http://schemas.microsoft.com/office/powerpoint/2010/main" val="19419571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mj-lt"/>
              </a:rPr>
              <a:t>Example 2 (cont.)</a:t>
            </a:r>
            <a:endParaRPr lang="en-US" dirty="0">
              <a:latin typeface="+mj-lt"/>
            </a:endParaRPr>
          </a:p>
        </p:txBody>
      </p:sp>
      <p:sp>
        <p:nvSpPr>
          <p:cNvPr id="11273" name="Rectangle 10"/>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 name="Rectangle 5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711200" y="1752600"/>
            <a:ext cx="10363200"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eigenvector corresponding </a:t>
            </a:r>
            <a:r>
              <a:rPr lang="en-US" dirty="0" smtClean="0">
                <a:latin typeface="Times New Roman" panose="02020603050405020304" pitchFamily="18" charset="0"/>
                <a:cs typeface="Times New Roman" panose="02020603050405020304" pitchFamily="18" charset="0"/>
              </a:rPr>
              <a:t>to                         then is,</a:t>
            </a:r>
            <a:endParaRPr lang="en-US" dirty="0">
              <a:latin typeface="Times New Roman" panose="02020603050405020304" pitchFamily="18" charset="0"/>
              <a:cs typeface="Times New Roman" panose="02020603050405020304" pitchFamily="18" charset="0"/>
            </a:endParaRPr>
          </a:p>
        </p:txBody>
      </p:sp>
      <p:sp>
        <p:nvSpPr>
          <p:cNvPr id="1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2262581421"/>
              </p:ext>
            </p:extLst>
          </p:nvPr>
        </p:nvGraphicFramePr>
        <p:xfrm>
          <a:off x="3859284" y="1766956"/>
          <a:ext cx="1401975" cy="340620"/>
        </p:xfrm>
        <a:graphic>
          <a:graphicData uri="http://schemas.openxmlformats.org/presentationml/2006/ole">
            <mc:AlternateContent xmlns:mc="http://schemas.openxmlformats.org/markup-compatibility/2006">
              <mc:Choice xmlns:v="urn:schemas-microsoft-com:vml" Requires="v">
                <p:oleObj spid="_x0000_s113069" name="Equation" r:id="rId3" imgW="672808" imgH="215806" progId="Equation.3">
                  <p:embed/>
                </p:oleObj>
              </mc:Choice>
              <mc:Fallback>
                <p:oleObj name="Equation" r:id="rId3" imgW="672808"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9284" y="1766956"/>
                        <a:ext cx="1401975" cy="340620"/>
                      </a:xfrm>
                      <a:prstGeom prst="rect">
                        <a:avLst/>
                      </a:prstGeom>
                      <a:noFill/>
                    </p:spPr>
                  </p:pic>
                </p:oleObj>
              </mc:Fallback>
            </mc:AlternateContent>
          </a:graphicData>
        </a:graphic>
      </p:graphicFrame>
      <p:sp>
        <p:nvSpPr>
          <p:cNvPr id="15"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2416569594"/>
              </p:ext>
            </p:extLst>
          </p:nvPr>
        </p:nvGraphicFramePr>
        <p:xfrm>
          <a:off x="1930400" y="2133600"/>
          <a:ext cx="2364155" cy="703385"/>
        </p:xfrm>
        <a:graphic>
          <a:graphicData uri="http://schemas.openxmlformats.org/presentationml/2006/ole">
            <mc:AlternateContent xmlns:mc="http://schemas.openxmlformats.org/markup-compatibility/2006">
              <mc:Choice xmlns:v="urn:schemas-microsoft-com:vml" Requires="v">
                <p:oleObj spid="_x0000_s113070" name="Equation" r:id="rId5" imgW="1155700" imgH="457200" progId="Equation.3">
                  <p:embed/>
                </p:oleObj>
              </mc:Choice>
              <mc:Fallback>
                <p:oleObj name="Equation" r:id="rId5" imgW="11557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0400" y="2133600"/>
                        <a:ext cx="2364155" cy="703385"/>
                      </a:xfrm>
                      <a:prstGeom prst="rect">
                        <a:avLst/>
                      </a:prstGeom>
                      <a:noFill/>
                    </p:spPr>
                  </p:pic>
                </p:oleObj>
              </mc:Fallback>
            </mc:AlternateContent>
          </a:graphicData>
        </a:graphic>
      </p:graphicFrame>
      <p:sp>
        <p:nvSpPr>
          <p:cNvPr id="1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512956153"/>
              </p:ext>
            </p:extLst>
          </p:nvPr>
        </p:nvGraphicFramePr>
        <p:xfrm>
          <a:off x="2336800" y="2954216"/>
          <a:ext cx="1856155" cy="703385"/>
        </p:xfrm>
        <a:graphic>
          <a:graphicData uri="http://schemas.openxmlformats.org/presentationml/2006/ole">
            <mc:AlternateContent xmlns:mc="http://schemas.openxmlformats.org/markup-compatibility/2006">
              <mc:Choice xmlns:v="urn:schemas-microsoft-com:vml" Requires="v">
                <p:oleObj spid="_x0000_s113071" name="Equation" r:id="rId7" imgW="901700" imgH="457200" progId="Equation.3">
                  <p:embed/>
                </p:oleObj>
              </mc:Choice>
              <mc:Fallback>
                <p:oleObj name="Equation" r:id="rId7" imgW="9017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6800" y="2954216"/>
                        <a:ext cx="1856155" cy="703385"/>
                      </a:xfrm>
                      <a:prstGeom prst="rect">
                        <a:avLst/>
                      </a:prstGeom>
                      <a:noFill/>
                    </p:spPr>
                  </p:pic>
                </p:oleObj>
              </mc:Fallback>
            </mc:AlternateContent>
          </a:graphicData>
        </a:graphic>
      </p:graphicFrame>
      <p:sp>
        <p:nvSpPr>
          <p:cNvPr id="19" name="Rectangle 18"/>
          <p:cNvSpPr/>
          <p:nvPr/>
        </p:nvSpPr>
        <p:spPr>
          <a:xfrm>
            <a:off x="711200" y="3810951"/>
            <a:ext cx="592982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The eigenvector corresponding </a:t>
            </a:r>
            <a:r>
              <a:rPr lang="en-US" dirty="0" smtClean="0">
                <a:latin typeface="Times New Roman" panose="02020603050405020304" pitchFamily="18" charset="0"/>
                <a:cs typeface="Times New Roman" panose="02020603050405020304" pitchFamily="18" charset="0"/>
              </a:rPr>
              <a:t>to                                          is </a:t>
            </a:r>
            <a:endParaRPr lang="en-US" dirty="0">
              <a:latin typeface="Times New Roman" panose="02020603050405020304" pitchFamily="18" charset="0"/>
              <a:cs typeface="Times New Roman" panose="02020603050405020304" pitchFamily="18" charset="0"/>
            </a:endParaRPr>
          </a:p>
        </p:txBody>
      </p:sp>
      <p:sp>
        <p:nvSpPr>
          <p:cNvPr id="20"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1343762239"/>
              </p:ext>
            </p:extLst>
          </p:nvPr>
        </p:nvGraphicFramePr>
        <p:xfrm>
          <a:off x="3991252" y="3810951"/>
          <a:ext cx="1423200" cy="345778"/>
        </p:xfrm>
        <a:graphic>
          <a:graphicData uri="http://schemas.openxmlformats.org/presentationml/2006/ole">
            <mc:AlternateContent xmlns:mc="http://schemas.openxmlformats.org/markup-compatibility/2006">
              <mc:Choice xmlns:v="urn:schemas-microsoft-com:vml" Requires="v">
                <p:oleObj spid="_x0000_s113072" name="Equation" r:id="rId9" imgW="672808" imgH="215806" progId="Equation.3">
                  <p:embed/>
                </p:oleObj>
              </mc:Choice>
              <mc:Fallback>
                <p:oleObj name="Equation" r:id="rId9" imgW="672808"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1252" y="3810951"/>
                        <a:ext cx="1423200" cy="345778"/>
                      </a:xfrm>
                      <a:prstGeom prst="rect">
                        <a:avLst/>
                      </a:prstGeom>
                      <a:noFill/>
                    </p:spPr>
                  </p:pic>
                </p:oleObj>
              </mc:Fallback>
            </mc:AlternateContent>
          </a:graphicData>
        </a:graphic>
      </p:graphicFrame>
      <p:sp>
        <p:nvSpPr>
          <p:cNvPr id="22"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3" name="Object 22"/>
          <p:cNvGraphicFramePr>
            <a:graphicFrameLocks noChangeAspect="1"/>
          </p:cNvGraphicFramePr>
          <p:nvPr>
            <p:extLst>
              <p:ext uri="{D42A27DB-BD31-4B8C-83A1-F6EECF244321}">
                <p14:modId xmlns:p14="http://schemas.microsoft.com/office/powerpoint/2010/main" val="1083120262"/>
              </p:ext>
            </p:extLst>
          </p:nvPr>
        </p:nvGraphicFramePr>
        <p:xfrm>
          <a:off x="2743199" y="4340784"/>
          <a:ext cx="1465385" cy="703385"/>
        </p:xfrm>
        <a:graphic>
          <a:graphicData uri="http://schemas.openxmlformats.org/presentationml/2006/ole">
            <mc:AlternateContent xmlns:mc="http://schemas.openxmlformats.org/markup-compatibility/2006">
              <mc:Choice xmlns:v="urn:schemas-microsoft-com:vml" Requires="v">
                <p:oleObj spid="_x0000_s113073" name="Equation" r:id="rId11" imgW="711200" imgH="457200" progId="Equation.3">
                  <p:embed/>
                </p:oleObj>
              </mc:Choice>
              <mc:Fallback>
                <p:oleObj name="Equation" r:id="rId11" imgW="7112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3199" y="4340784"/>
                        <a:ext cx="1465385" cy="703385"/>
                      </a:xfrm>
                      <a:prstGeom prst="rect">
                        <a:avLst/>
                      </a:prstGeom>
                      <a:noFill/>
                    </p:spPr>
                  </p:pic>
                </p:oleObj>
              </mc:Fallback>
            </mc:AlternateContent>
          </a:graphicData>
        </a:graphic>
      </p:graphicFrame>
      <p:sp>
        <p:nvSpPr>
          <p:cNvPr id="25" name="Rectangle 1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15"/>
          <p:cNvSpPr>
            <a:spLocks noChangeArrowheads="1"/>
          </p:cNvSpPr>
          <p:nvPr/>
        </p:nvSpPr>
        <p:spPr bwMode="auto">
          <a:xfrm>
            <a:off x="711201" y="5190652"/>
            <a:ext cx="79833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Similarly, the eigenvector corresponding to                                  is</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30" name="Rectangle 1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 name="Object 30"/>
          <p:cNvGraphicFramePr>
            <a:graphicFrameLocks noChangeAspect="1"/>
          </p:cNvGraphicFramePr>
          <p:nvPr>
            <p:extLst>
              <p:ext uri="{D42A27DB-BD31-4B8C-83A1-F6EECF244321}">
                <p14:modId xmlns:p14="http://schemas.microsoft.com/office/powerpoint/2010/main" val="2243317047"/>
              </p:ext>
            </p:extLst>
          </p:nvPr>
        </p:nvGraphicFramePr>
        <p:xfrm>
          <a:off x="4850806" y="5283852"/>
          <a:ext cx="1601552" cy="346780"/>
        </p:xfrm>
        <a:graphic>
          <a:graphicData uri="http://schemas.openxmlformats.org/presentationml/2006/ole">
            <mc:AlternateContent xmlns:mc="http://schemas.openxmlformats.org/markup-compatibility/2006">
              <mc:Choice xmlns:v="urn:schemas-microsoft-com:vml" Requires="v">
                <p:oleObj spid="_x0000_s113074" name="Equation" r:id="rId13" imgW="761760" imgH="215640" progId="Equation.3">
                  <p:embed/>
                </p:oleObj>
              </mc:Choice>
              <mc:Fallback>
                <p:oleObj name="Equation" r:id="rId13" imgW="761760" imgH="215640" progId="Equation.3">
                  <p:embed/>
                  <p:pic>
                    <p:nvPicPr>
                      <p:cNvPr id="0" name=""/>
                      <p:cNvPicPr>
                        <a:picLocks noChangeAspect="1" noChangeArrowheads="1"/>
                      </p:cNvPicPr>
                      <p:nvPr/>
                    </p:nvPicPr>
                    <p:blipFill>
                      <a:blip r:embed="rId14"/>
                      <a:srcRect/>
                      <a:stretch>
                        <a:fillRect/>
                      </a:stretch>
                    </p:blipFill>
                    <p:spPr bwMode="auto">
                      <a:xfrm>
                        <a:off x="4850806" y="5283852"/>
                        <a:ext cx="1601552" cy="346780"/>
                      </a:xfrm>
                      <a:prstGeom prst="rect">
                        <a:avLst/>
                      </a:prstGeom>
                      <a:noFill/>
                    </p:spPr>
                  </p:pic>
                </p:oleObj>
              </mc:Fallback>
            </mc:AlternateContent>
          </a:graphicData>
        </a:graphic>
      </p:graphicFrame>
      <p:sp>
        <p:nvSpPr>
          <p:cNvPr id="11264" name="Rectangle 2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265" name="Object 11264"/>
          <p:cNvGraphicFramePr>
            <a:graphicFrameLocks noChangeAspect="1"/>
          </p:cNvGraphicFramePr>
          <p:nvPr>
            <p:extLst>
              <p:ext uri="{D42A27DB-BD31-4B8C-83A1-F6EECF244321}">
                <p14:modId xmlns:p14="http://schemas.microsoft.com/office/powerpoint/2010/main" val="1751975125"/>
              </p:ext>
            </p:extLst>
          </p:nvPr>
        </p:nvGraphicFramePr>
        <p:xfrm>
          <a:off x="2743200" y="5636184"/>
          <a:ext cx="1016000" cy="703385"/>
        </p:xfrm>
        <a:graphic>
          <a:graphicData uri="http://schemas.openxmlformats.org/presentationml/2006/ole">
            <mc:AlternateContent xmlns:mc="http://schemas.openxmlformats.org/markup-compatibility/2006">
              <mc:Choice xmlns:v="urn:schemas-microsoft-com:vml" Requires="v">
                <p:oleObj spid="_x0000_s113075" name="Equation" r:id="rId15" imgW="495085" imgH="457002" progId="Equation.3">
                  <p:embed/>
                </p:oleObj>
              </mc:Choice>
              <mc:Fallback>
                <p:oleObj name="Equation" r:id="rId15" imgW="495085" imgH="45700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3200" y="5636184"/>
                        <a:ext cx="1016000" cy="703385"/>
                      </a:xfrm>
                      <a:prstGeom prst="rect">
                        <a:avLst/>
                      </a:prstGeom>
                      <a:noFill/>
                    </p:spPr>
                  </p:pic>
                </p:oleObj>
              </mc:Fallback>
            </mc:AlternateContent>
          </a:graphicData>
        </a:graphic>
      </p:graphicFrame>
    </p:spTree>
    <p:extLst>
      <p:ext uri="{BB962C8B-B14F-4D97-AF65-F5344CB8AC3E}">
        <p14:creationId xmlns:p14="http://schemas.microsoft.com/office/powerpoint/2010/main" val="23424065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hlinkClick r:id="rId2" action="ppaction://hlinkfile"/>
              </a:rPr>
              <a:t>Eigen vector and </a:t>
            </a:r>
            <a:r>
              <a:rPr lang="en-US" dirty="0">
                <a:hlinkClick r:id="rId2" action="ppaction://hlinkfile"/>
              </a:rPr>
              <a:t>E</a:t>
            </a:r>
            <a:r>
              <a:rPr lang="en-US" dirty="0" smtClean="0">
                <a:hlinkClick r:id="rId2" action="ppaction://hlinkfile"/>
              </a:rPr>
              <a:t>igen value</a:t>
            </a:r>
            <a:endParaRPr lang="en-US" dirty="0"/>
          </a:p>
        </p:txBody>
      </p:sp>
    </p:spTree>
    <p:extLst>
      <p:ext uri="{BB962C8B-B14F-4D97-AF65-F5344CB8AC3E}">
        <p14:creationId xmlns:p14="http://schemas.microsoft.com/office/powerpoint/2010/main" val="32013918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en-US" dirty="0" smtClean="0"/>
              <a:t>Naïve Gaussian Elimination</a:t>
            </a:r>
          </a:p>
        </p:txBody>
      </p:sp>
      <p:sp>
        <p:nvSpPr>
          <p:cNvPr id="66563" name="Text Box 3"/>
          <p:cNvSpPr txBox="1">
            <a:spLocks noChangeArrowheads="1"/>
          </p:cNvSpPr>
          <p:nvPr/>
        </p:nvSpPr>
        <p:spPr bwMode="auto">
          <a:xfrm>
            <a:off x="711200" y="1447800"/>
            <a:ext cx="11277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r>
              <a:rPr lang="en-US" sz="2000" dirty="0"/>
              <a:t>Gaussian elimination is a method of solving </a:t>
            </a:r>
            <a:r>
              <a:rPr lang="en-US" sz="2000" dirty="0" smtClean="0"/>
              <a:t>a linear </a:t>
            </a:r>
            <a:r>
              <a:rPr lang="en-US" sz="2000" dirty="0"/>
              <a:t>system Ax = b (consisting of m equations in n unknowns) by bringing the augmented matrix</a:t>
            </a:r>
            <a:endParaRPr lang="en-US" altLang="en-US" sz="2000" dirty="0"/>
          </a:p>
        </p:txBody>
      </p:sp>
      <p:sp>
        <p:nvSpPr>
          <p:cNvPr id="66564" name="Rectangle 4"/>
          <p:cNvSpPr>
            <a:spLocks noChangeArrowheads="1"/>
          </p:cNvSpPr>
          <p:nvPr/>
        </p:nvSpPr>
        <p:spPr bwMode="auto">
          <a:xfrm>
            <a:off x="914400" y="4997450"/>
            <a:ext cx="8026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dirty="0"/>
              <a:t>Two steps</a:t>
            </a:r>
          </a:p>
          <a:p>
            <a:pPr algn="l" eaLnBrk="1" hangingPunct="1"/>
            <a:r>
              <a:rPr lang="en-US" altLang="en-US" dirty="0"/>
              <a:t>1. Forward Elimination</a:t>
            </a:r>
          </a:p>
          <a:p>
            <a:pPr algn="l" eaLnBrk="1" hangingPunct="1"/>
            <a:r>
              <a:rPr lang="en-US" altLang="en-US" dirty="0"/>
              <a:t>2. Back Substitution</a:t>
            </a: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272424"/>
            <a:ext cx="5726704" cy="2725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988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altLang="en-US" smtClean="0"/>
              <a:t>Forward Elimination</a:t>
            </a:r>
          </a:p>
        </p:txBody>
      </p:sp>
      <p:graphicFrame>
        <p:nvGraphicFramePr>
          <p:cNvPr id="1026" name="Object 8"/>
          <p:cNvGraphicFramePr>
            <a:graphicFrameLocks noGrp="1" noChangeAspect="1"/>
          </p:cNvGraphicFramePr>
          <p:nvPr>
            <p:ph sz="half" idx="2"/>
          </p:nvPr>
        </p:nvGraphicFramePr>
        <p:xfrm>
          <a:off x="3048000" y="2363788"/>
          <a:ext cx="6096000" cy="1814512"/>
        </p:xfrm>
        <a:graphic>
          <a:graphicData uri="http://schemas.openxmlformats.org/presentationml/2006/ole">
            <mc:AlternateContent xmlns:mc="http://schemas.openxmlformats.org/markup-compatibility/2006">
              <mc:Choice xmlns:v="urn:schemas-microsoft-com:vml" Requires="v">
                <p:oleObj spid="_x0000_s60546" name="Equation" r:id="rId4" imgW="1790640" imgH="711000" progId="Equation.3">
                  <p:embed/>
                </p:oleObj>
              </mc:Choice>
              <mc:Fallback>
                <p:oleObj name="Equation" r:id="rId4" imgW="179064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363788"/>
                        <a:ext cx="6096000" cy="1814512"/>
                      </a:xfrm>
                      <a:prstGeom prst="rect">
                        <a:avLst/>
                      </a:prstGeom>
                    </p:spPr>
                  </p:pic>
                </p:oleObj>
              </mc:Fallback>
            </mc:AlternateContent>
          </a:graphicData>
        </a:graphic>
      </p:graphicFrame>
      <p:sp>
        <p:nvSpPr>
          <p:cNvPr id="1029" name="Text Box 3"/>
          <p:cNvSpPr txBox="1">
            <a:spLocks noChangeArrowheads="1"/>
          </p:cNvSpPr>
          <p:nvPr/>
        </p:nvSpPr>
        <p:spPr bwMode="auto">
          <a:xfrm>
            <a:off x="1524000" y="1447801"/>
            <a:ext cx="934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a:t>The goal of forward elimination is to transform the coefficient matrix into an upper triangular matrix</a:t>
            </a:r>
          </a:p>
        </p:txBody>
      </p:sp>
      <p:sp>
        <p:nvSpPr>
          <p:cNvPr id="1030" name="Rectangle 5"/>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027" name="Object 11"/>
          <p:cNvGraphicFramePr>
            <a:graphicFrameLocks noGrp="1" noChangeAspect="1"/>
          </p:cNvGraphicFramePr>
          <p:nvPr>
            <p:ph sz="half" idx="1"/>
          </p:nvPr>
        </p:nvGraphicFramePr>
        <p:xfrm>
          <a:off x="2540000" y="4724401"/>
          <a:ext cx="7620000" cy="1768475"/>
        </p:xfrm>
        <a:graphic>
          <a:graphicData uri="http://schemas.openxmlformats.org/presentationml/2006/ole">
            <mc:AlternateContent xmlns:mc="http://schemas.openxmlformats.org/markup-compatibility/2006">
              <mc:Choice xmlns:v="urn:schemas-microsoft-com:vml" Requires="v">
                <p:oleObj spid="_x0000_s60547" name="Equation" r:id="rId6" imgW="2298600" imgH="711000" progId="Equation.3">
                  <p:embed/>
                </p:oleObj>
              </mc:Choice>
              <mc:Fallback>
                <p:oleObj name="Equation" r:id="rId6" imgW="229860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000" y="4724401"/>
                        <a:ext cx="7620000" cy="1768475"/>
                      </a:xfrm>
                      <a:prstGeom prst="rect">
                        <a:avLst/>
                      </a:prstGeom>
                    </p:spPr>
                  </p:pic>
                </p:oleObj>
              </mc:Fallback>
            </mc:AlternateContent>
          </a:graphicData>
        </a:graphic>
      </p:graphicFrame>
      <p:sp>
        <p:nvSpPr>
          <p:cNvPr id="1031" name="Line 14"/>
          <p:cNvSpPr>
            <a:spLocks noChangeShapeType="1"/>
          </p:cNvSpPr>
          <p:nvPr/>
        </p:nvSpPr>
        <p:spPr bwMode="auto">
          <a:xfrm>
            <a:off x="6400800" y="4192588"/>
            <a:ext cx="0" cy="533400"/>
          </a:xfrm>
          <a:prstGeom prst="line">
            <a:avLst/>
          </a:prstGeom>
          <a:noFill/>
          <a:ln w="41275">
            <a:solidFill>
              <a:schemeClr val="tx1"/>
            </a:solidFill>
            <a:miter lim="800000"/>
            <a:headEnd/>
            <a:tailEnd type="arrow"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5052607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pPr eaLnBrk="1" hangingPunct="1"/>
            <a:r>
              <a:rPr lang="en-US" altLang="en-US" smtClean="0"/>
              <a:t>Forward Elimination</a:t>
            </a:r>
          </a:p>
        </p:txBody>
      </p:sp>
      <p:sp>
        <p:nvSpPr>
          <p:cNvPr id="2054" name="Text Box 3"/>
          <p:cNvSpPr txBox="1">
            <a:spLocks noChangeArrowheads="1"/>
          </p:cNvSpPr>
          <p:nvPr/>
        </p:nvSpPr>
        <p:spPr bwMode="auto">
          <a:xfrm>
            <a:off x="1219200" y="1524001"/>
            <a:ext cx="934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sz="2800"/>
              <a:t>A set of </a:t>
            </a:r>
            <a:r>
              <a:rPr lang="en-US" altLang="en-US" sz="2800" i="1"/>
              <a:t>n</a:t>
            </a:r>
            <a:r>
              <a:rPr lang="en-US" altLang="en-US" sz="2800"/>
              <a:t> equations and </a:t>
            </a:r>
            <a:r>
              <a:rPr lang="en-US" altLang="en-US" sz="2800" i="1"/>
              <a:t>n</a:t>
            </a:r>
            <a:r>
              <a:rPr lang="en-US" altLang="en-US" sz="2800"/>
              <a:t> unknowns</a:t>
            </a:r>
          </a:p>
        </p:txBody>
      </p:sp>
      <p:sp>
        <p:nvSpPr>
          <p:cNvPr id="2055" name="Rectangle 5"/>
          <p:cNvSpPr>
            <a:spLocks noChangeArrowheads="1"/>
          </p:cNvSpPr>
          <p:nvPr/>
        </p:nvSpPr>
        <p:spPr bwMode="auto">
          <a:xfrm>
            <a:off x="0" y="30838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2050" name="Object 4"/>
          <p:cNvGraphicFramePr>
            <a:graphicFrameLocks noChangeAspect="1"/>
          </p:cNvGraphicFramePr>
          <p:nvPr/>
        </p:nvGraphicFramePr>
        <p:xfrm>
          <a:off x="2032000" y="2057400"/>
          <a:ext cx="7315200" cy="584200"/>
        </p:xfrm>
        <a:graphic>
          <a:graphicData uri="http://schemas.openxmlformats.org/presentationml/2006/ole">
            <mc:AlternateContent xmlns:mc="http://schemas.openxmlformats.org/markup-compatibility/2006">
              <mc:Choice xmlns:v="urn:schemas-microsoft-com:vml" Requires="v">
                <p:oleObj spid="_x0000_s61634" name="Equation" r:id="rId4" imgW="2146300" imgH="228600" progId="Equation.3">
                  <p:embed/>
                </p:oleObj>
              </mc:Choice>
              <mc:Fallback>
                <p:oleObj name="Equation" r:id="rId4" imgW="21463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0" y="2057400"/>
                        <a:ext cx="73152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7"/>
          <p:cNvGraphicFramePr>
            <a:graphicFrameLocks noChangeAspect="1"/>
          </p:cNvGraphicFramePr>
          <p:nvPr/>
        </p:nvGraphicFramePr>
        <p:xfrm>
          <a:off x="1930400" y="2819400"/>
          <a:ext cx="7620000" cy="590550"/>
        </p:xfrm>
        <a:graphic>
          <a:graphicData uri="http://schemas.openxmlformats.org/presentationml/2006/ole">
            <mc:AlternateContent xmlns:mc="http://schemas.openxmlformats.org/markup-compatibility/2006">
              <mc:Choice xmlns:v="urn:schemas-microsoft-com:vml" Requires="v">
                <p:oleObj spid="_x0000_s61635" name="Equation" r:id="rId6" imgW="2209800" imgH="228600" progId="Equation.3">
                  <p:embed/>
                </p:oleObj>
              </mc:Choice>
              <mc:Fallback>
                <p:oleObj name="Equation" r:id="rId6" imgW="22098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0400" y="2819400"/>
                        <a:ext cx="762000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6"/>
          <p:cNvGraphicFramePr>
            <a:graphicFrameLocks noChangeAspect="1"/>
          </p:cNvGraphicFramePr>
          <p:nvPr/>
        </p:nvGraphicFramePr>
        <p:xfrm>
          <a:off x="1727200" y="4419600"/>
          <a:ext cx="8026400" cy="622300"/>
        </p:xfrm>
        <a:graphic>
          <a:graphicData uri="http://schemas.openxmlformats.org/presentationml/2006/ole">
            <mc:AlternateContent xmlns:mc="http://schemas.openxmlformats.org/markup-compatibility/2006">
              <mc:Choice xmlns:v="urn:schemas-microsoft-com:vml" Requires="v">
                <p:oleObj spid="_x0000_s61636" name="Equation" r:id="rId8" imgW="2209800" imgH="228600" progId="Equation.3">
                  <p:embed/>
                </p:oleObj>
              </mc:Choice>
              <mc:Fallback>
                <p:oleObj name="Equation" r:id="rId8" imgW="22098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7200" y="4419600"/>
                        <a:ext cx="80264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6" name="Rectangle 8"/>
          <p:cNvSpPr>
            <a:spLocks noChangeArrowheads="1"/>
          </p:cNvSpPr>
          <p:nvPr/>
        </p:nvSpPr>
        <p:spPr bwMode="auto">
          <a:xfrm>
            <a:off x="0" y="24218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057" name="Rectangle 9"/>
          <p:cNvSpPr>
            <a:spLocks noChangeArrowheads="1"/>
          </p:cNvSpPr>
          <p:nvPr/>
        </p:nvSpPr>
        <p:spPr bwMode="auto">
          <a:xfrm>
            <a:off x="3454400" y="3192464"/>
            <a:ext cx="4876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sz="2000">
                <a:latin typeface="Arial" charset="0"/>
                <a:cs typeface="Times New Roman" pitchFamily="18" charset="0"/>
              </a:rPr>
              <a:t>	</a:t>
            </a:r>
            <a:endParaRPr lang="en-US" altLang="en-US" sz="2000">
              <a:latin typeface="Arial" charset="0"/>
            </a:endParaRPr>
          </a:p>
          <a:p>
            <a:pPr algn="l"/>
            <a:r>
              <a:rPr lang="en-US" altLang="en-US" sz="2000">
                <a:latin typeface="Arial" charset="0"/>
                <a:cs typeface="Times New Roman" pitchFamily="18" charset="0"/>
              </a:rPr>
              <a:t>     .                 .</a:t>
            </a:r>
            <a:endParaRPr lang="en-US" altLang="en-US" sz="2000">
              <a:latin typeface="Arial" charset="0"/>
            </a:endParaRPr>
          </a:p>
          <a:p>
            <a:pPr algn="l"/>
            <a:r>
              <a:rPr lang="en-US" altLang="en-US" sz="2000">
                <a:latin typeface="Arial" charset="0"/>
                <a:cs typeface="Times New Roman" pitchFamily="18" charset="0"/>
              </a:rPr>
              <a:t>     .                 .</a:t>
            </a:r>
            <a:endParaRPr lang="en-US" altLang="en-US" sz="2000">
              <a:latin typeface="Arial" charset="0"/>
            </a:endParaRPr>
          </a:p>
          <a:p>
            <a:pPr algn="l"/>
            <a:r>
              <a:rPr lang="en-US" altLang="en-US" sz="2000">
                <a:latin typeface="Arial" charset="0"/>
                <a:cs typeface="Times New Roman" pitchFamily="18" charset="0"/>
              </a:rPr>
              <a:t>     .                 .</a:t>
            </a:r>
            <a:endParaRPr lang="en-US" altLang="en-US" sz="2000">
              <a:latin typeface="Arial" charset="0"/>
            </a:endParaRPr>
          </a:p>
          <a:p>
            <a:pPr algn="l"/>
            <a:endParaRPr lang="en-US" altLang="en-US" sz="2000">
              <a:latin typeface="Arial" charset="0"/>
            </a:endParaRPr>
          </a:p>
        </p:txBody>
      </p:sp>
      <p:sp>
        <p:nvSpPr>
          <p:cNvPr id="2058" name="Text Box 10"/>
          <p:cNvSpPr txBox="1">
            <a:spLocks noChangeArrowheads="1"/>
          </p:cNvSpPr>
          <p:nvPr/>
        </p:nvSpPr>
        <p:spPr bwMode="auto">
          <a:xfrm>
            <a:off x="4572000" y="548640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a:t>(n-1) steps of forward elimination</a:t>
            </a:r>
          </a:p>
        </p:txBody>
      </p:sp>
    </p:spTree>
    <p:extLst>
      <p:ext uri="{BB962C8B-B14F-4D97-AF65-F5344CB8AC3E}">
        <p14:creationId xmlns:p14="http://schemas.microsoft.com/office/powerpoint/2010/main" val="27639232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lstStyle/>
          <a:p>
            <a:pPr eaLnBrk="1" hangingPunct="1"/>
            <a:r>
              <a:rPr lang="en-US" altLang="en-US" smtClean="0"/>
              <a:t>Forward Elimination</a:t>
            </a:r>
          </a:p>
        </p:txBody>
      </p:sp>
      <p:sp>
        <p:nvSpPr>
          <p:cNvPr id="3079" name="Text Box 4"/>
          <p:cNvSpPr txBox="1">
            <a:spLocks noChangeArrowheads="1"/>
          </p:cNvSpPr>
          <p:nvPr/>
        </p:nvSpPr>
        <p:spPr bwMode="auto">
          <a:xfrm>
            <a:off x="812800" y="1447800"/>
            <a:ext cx="11074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sz="2800" b="1" dirty="0"/>
              <a:t>Step 1 </a:t>
            </a:r>
          </a:p>
          <a:p>
            <a:pPr algn="l" eaLnBrk="1" hangingPunct="1"/>
            <a:r>
              <a:rPr lang="en-US" altLang="en-US" sz="2800" dirty="0"/>
              <a:t>For Equation 2, divide Equation 1 by </a:t>
            </a:r>
            <a:r>
              <a:rPr lang="en-US" altLang="en-US" sz="2800" i="1" dirty="0"/>
              <a:t>     </a:t>
            </a:r>
            <a:r>
              <a:rPr lang="en-US" altLang="en-US" sz="2800" dirty="0"/>
              <a:t>and multiply by     .</a:t>
            </a:r>
          </a:p>
        </p:txBody>
      </p:sp>
      <p:sp>
        <p:nvSpPr>
          <p:cNvPr id="3080" name="Rectangle 9"/>
          <p:cNvSpPr>
            <a:spLocks noChangeArrowheads="1"/>
          </p:cNvSpPr>
          <p:nvPr/>
        </p:nvSpPr>
        <p:spPr bwMode="auto">
          <a:xfrm>
            <a:off x="0" y="29838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3074" name="Object 8"/>
          <p:cNvGraphicFramePr>
            <a:graphicFrameLocks noChangeAspect="1"/>
          </p:cNvGraphicFramePr>
          <p:nvPr/>
        </p:nvGraphicFramePr>
        <p:xfrm>
          <a:off x="2133600" y="3048000"/>
          <a:ext cx="7823200" cy="1085850"/>
        </p:xfrm>
        <a:graphic>
          <a:graphicData uri="http://schemas.openxmlformats.org/presentationml/2006/ole">
            <mc:AlternateContent xmlns:mc="http://schemas.openxmlformats.org/markup-compatibility/2006">
              <mc:Choice xmlns:v="urn:schemas-microsoft-com:vml" Requires="v">
                <p:oleObj spid="_x0000_s62722" name="Equation" r:id="rId4" imgW="2590560" imgH="482400" progId="Equation.3">
                  <p:embed/>
                </p:oleObj>
              </mc:Choice>
              <mc:Fallback>
                <p:oleObj name="Equation" r:id="rId4" imgW="259056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048000"/>
                        <a:ext cx="7823200"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11"/>
          <p:cNvGraphicFramePr>
            <a:graphicFrameLocks noChangeAspect="1"/>
          </p:cNvGraphicFramePr>
          <p:nvPr/>
        </p:nvGraphicFramePr>
        <p:xfrm>
          <a:off x="2235200" y="4114800"/>
          <a:ext cx="7620000" cy="1036638"/>
        </p:xfrm>
        <a:graphic>
          <a:graphicData uri="http://schemas.openxmlformats.org/presentationml/2006/ole">
            <mc:AlternateContent xmlns:mc="http://schemas.openxmlformats.org/markup-compatibility/2006">
              <mc:Choice xmlns:v="urn:schemas-microsoft-com:vml" Requires="v">
                <p:oleObj spid="_x0000_s62723" name="Equation" r:id="rId6" imgW="2362200" imgH="431800" progId="Equation.3">
                  <p:embed/>
                </p:oleObj>
              </mc:Choice>
              <mc:Fallback>
                <p:oleObj name="Equation" r:id="rId6" imgW="23622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5200" y="4114800"/>
                        <a:ext cx="7620000" cy="1036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7"/>
          <p:cNvGraphicFramePr>
            <a:graphicFrameLocks noChangeAspect="1"/>
          </p:cNvGraphicFramePr>
          <p:nvPr>
            <p:extLst>
              <p:ext uri="{D42A27DB-BD31-4B8C-83A1-F6EECF244321}">
                <p14:modId xmlns:p14="http://schemas.microsoft.com/office/powerpoint/2010/main" val="3453071344"/>
              </p:ext>
            </p:extLst>
          </p:nvPr>
        </p:nvGraphicFramePr>
        <p:xfrm>
          <a:off x="6670723" y="1916132"/>
          <a:ext cx="613833" cy="485775"/>
        </p:xfrm>
        <a:graphic>
          <a:graphicData uri="http://schemas.openxmlformats.org/presentationml/2006/ole">
            <mc:AlternateContent xmlns:mc="http://schemas.openxmlformats.org/markup-compatibility/2006">
              <mc:Choice xmlns:v="urn:schemas-microsoft-com:vml" Requires="v">
                <p:oleObj spid="_x0000_s62724" name="Equation" r:id="rId8" imgW="203040" imgH="215640" progId="Equation.3">
                  <p:embed/>
                </p:oleObj>
              </mc:Choice>
              <mc:Fallback>
                <p:oleObj name="Equation" r:id="rId8" imgW="20304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723" y="1916132"/>
                        <a:ext cx="613833"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5"/>
          <p:cNvGraphicFramePr>
            <a:graphicFrameLocks noChangeAspect="1"/>
          </p:cNvGraphicFramePr>
          <p:nvPr>
            <p:extLst>
              <p:ext uri="{D42A27DB-BD31-4B8C-83A1-F6EECF244321}">
                <p14:modId xmlns:p14="http://schemas.microsoft.com/office/powerpoint/2010/main" val="4249301461"/>
              </p:ext>
            </p:extLst>
          </p:nvPr>
        </p:nvGraphicFramePr>
        <p:xfrm>
          <a:off x="9685361" y="1875090"/>
          <a:ext cx="651933" cy="485775"/>
        </p:xfrm>
        <a:graphic>
          <a:graphicData uri="http://schemas.openxmlformats.org/presentationml/2006/ole">
            <mc:AlternateContent xmlns:mc="http://schemas.openxmlformats.org/markup-compatibility/2006">
              <mc:Choice xmlns:v="urn:schemas-microsoft-com:vml" Requires="v">
                <p:oleObj spid="_x0000_s62725" name="Equation" r:id="rId10" imgW="215640" imgH="215640" progId="Equation.3">
                  <p:embed/>
                </p:oleObj>
              </mc:Choice>
              <mc:Fallback>
                <p:oleObj name="Equation" r:id="rId10" imgW="21564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85361" y="1875090"/>
                        <a:ext cx="651933" cy="485775"/>
                      </a:xfrm>
                      <a:prstGeom prst="rect">
                        <a:avLst/>
                      </a:prstGeom>
                      <a:noFill/>
                    </p:spPr>
                  </p:pic>
                </p:oleObj>
              </mc:Fallback>
            </mc:AlternateContent>
          </a:graphicData>
        </a:graphic>
      </p:graphicFrame>
    </p:spTree>
    <p:extLst>
      <p:ext uri="{BB962C8B-B14F-4D97-AF65-F5344CB8AC3E}">
        <p14:creationId xmlns:p14="http://schemas.microsoft.com/office/powerpoint/2010/main" val="19571773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p:txBody>
          <a:bodyPr/>
          <a:lstStyle/>
          <a:p>
            <a:pPr eaLnBrk="1" hangingPunct="1"/>
            <a:r>
              <a:rPr lang="en-US" altLang="en-US" smtClean="0"/>
              <a:t>Forward Elimination</a:t>
            </a:r>
          </a:p>
        </p:txBody>
      </p:sp>
      <p:graphicFrame>
        <p:nvGraphicFramePr>
          <p:cNvPr id="4098" name="Object 24"/>
          <p:cNvGraphicFramePr>
            <a:graphicFrameLocks noGrp="1" noChangeAspect="1"/>
          </p:cNvGraphicFramePr>
          <p:nvPr>
            <p:ph sz="half" idx="1"/>
          </p:nvPr>
        </p:nvGraphicFramePr>
        <p:xfrm>
          <a:off x="2641600" y="2362200"/>
          <a:ext cx="7518400" cy="1030288"/>
        </p:xfrm>
        <a:graphic>
          <a:graphicData uri="http://schemas.openxmlformats.org/presentationml/2006/ole">
            <mc:AlternateContent xmlns:mc="http://schemas.openxmlformats.org/markup-compatibility/2006">
              <mc:Choice xmlns:v="urn:schemas-microsoft-com:vml" Requires="v">
                <p:oleObj spid="_x0000_s63746" name="Equation" r:id="rId4" imgW="2362200" imgH="431800" progId="Equation.3">
                  <p:embed/>
                </p:oleObj>
              </mc:Choice>
              <mc:Fallback>
                <p:oleObj name="Equation" r:id="rId4" imgW="23622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600" y="2362200"/>
                        <a:ext cx="7518400" cy="1030288"/>
                      </a:xfrm>
                      <a:prstGeom prst="rect">
                        <a:avLst/>
                      </a:prstGeom>
                    </p:spPr>
                  </p:pic>
                </p:oleObj>
              </mc:Fallback>
            </mc:AlternateContent>
          </a:graphicData>
        </a:graphic>
      </p:graphicFrame>
      <p:sp>
        <p:nvSpPr>
          <p:cNvPr id="4103" name="Rectangle 6"/>
          <p:cNvSpPr>
            <a:spLocks noChangeArrowheads="1"/>
          </p:cNvSpPr>
          <p:nvPr/>
        </p:nvSpPr>
        <p:spPr bwMode="auto">
          <a:xfrm>
            <a:off x="0" y="29552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4099" name="Object 5"/>
          <p:cNvGraphicFramePr>
            <a:graphicFrameLocks noChangeAspect="1"/>
          </p:cNvGraphicFramePr>
          <p:nvPr/>
        </p:nvGraphicFramePr>
        <p:xfrm>
          <a:off x="1422400" y="3505200"/>
          <a:ext cx="9550400" cy="1098550"/>
        </p:xfrm>
        <a:graphic>
          <a:graphicData uri="http://schemas.openxmlformats.org/presentationml/2006/ole">
            <mc:AlternateContent xmlns:mc="http://schemas.openxmlformats.org/markup-compatibility/2006">
              <mc:Choice xmlns:v="urn:schemas-microsoft-com:vml" Requires="v">
                <p:oleObj spid="_x0000_s63747" name="Equation" r:id="rId6" imgW="3175000" imgH="482600" progId="Equation.3">
                  <p:embed/>
                </p:oleObj>
              </mc:Choice>
              <mc:Fallback>
                <p:oleObj name="Equation" r:id="rId6" imgW="3175000" imgH="482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2400" y="3505200"/>
                        <a:ext cx="9550400"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Rectangle 12"/>
          <p:cNvSpPr>
            <a:spLocks noChangeArrowheads="1"/>
          </p:cNvSpPr>
          <p:nvPr/>
        </p:nvSpPr>
        <p:spPr bwMode="auto">
          <a:xfrm>
            <a:off x="0" y="20408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4105" name="Rectangle 13"/>
          <p:cNvSpPr>
            <a:spLocks noChangeArrowheads="1"/>
          </p:cNvSpPr>
          <p:nvPr/>
        </p:nvSpPr>
        <p:spPr bwMode="auto">
          <a:xfrm>
            <a:off x="99779" y="2499133"/>
            <a:ext cx="6174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graphicFrame>
        <p:nvGraphicFramePr>
          <p:cNvPr id="4100" name="Object 17"/>
          <p:cNvGraphicFramePr>
            <a:graphicFrameLocks noChangeAspect="1"/>
          </p:cNvGraphicFramePr>
          <p:nvPr/>
        </p:nvGraphicFramePr>
        <p:xfrm>
          <a:off x="3454400" y="5105400"/>
          <a:ext cx="5181600" cy="693738"/>
        </p:xfrm>
        <a:graphic>
          <a:graphicData uri="http://schemas.openxmlformats.org/presentationml/2006/ole">
            <mc:AlternateContent xmlns:mc="http://schemas.openxmlformats.org/markup-compatibility/2006">
              <mc:Choice xmlns:v="urn:schemas-microsoft-com:vml" Requires="v">
                <p:oleObj spid="_x0000_s63748" name="Equation" r:id="rId8" imgW="1333500" imgH="241300" progId="Equation.3">
                  <p:embed/>
                </p:oleObj>
              </mc:Choice>
              <mc:Fallback>
                <p:oleObj name="Equation" r:id="rId8" imgW="13335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4400" y="5105400"/>
                        <a:ext cx="5181600"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29"/>
          <p:cNvGraphicFramePr>
            <a:graphicFrameLocks noGrp="1" noChangeAspect="1"/>
          </p:cNvGraphicFramePr>
          <p:nvPr>
            <p:ph sz="half" idx="2"/>
          </p:nvPr>
        </p:nvGraphicFramePr>
        <p:xfrm>
          <a:off x="2336800" y="1824038"/>
          <a:ext cx="7213600" cy="558800"/>
        </p:xfrm>
        <a:graphic>
          <a:graphicData uri="http://schemas.openxmlformats.org/presentationml/2006/ole">
            <mc:AlternateContent xmlns:mc="http://schemas.openxmlformats.org/markup-compatibility/2006">
              <mc:Choice xmlns:v="urn:schemas-microsoft-com:vml" Requires="v">
                <p:oleObj spid="_x0000_s63749" name="Equation" r:id="rId10" imgW="2209800" imgH="228600" progId="Equation.3">
                  <p:embed/>
                </p:oleObj>
              </mc:Choice>
              <mc:Fallback>
                <p:oleObj name="Equation" r:id="rId10" imgW="22098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6800" y="1824038"/>
                        <a:ext cx="72136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6" name="Text Box 4"/>
          <p:cNvSpPr txBox="1">
            <a:spLocks noChangeArrowheads="1"/>
          </p:cNvSpPr>
          <p:nvPr/>
        </p:nvSpPr>
        <p:spPr bwMode="auto">
          <a:xfrm>
            <a:off x="1016000" y="1295401"/>
            <a:ext cx="904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2800"/>
              <a:t>Subtract the result from Equation 2.</a:t>
            </a:r>
          </a:p>
        </p:txBody>
      </p:sp>
      <p:sp>
        <p:nvSpPr>
          <p:cNvPr id="4107" name="Text Box 4"/>
          <p:cNvSpPr txBox="1">
            <a:spLocks noChangeArrowheads="1"/>
          </p:cNvSpPr>
          <p:nvPr/>
        </p:nvSpPr>
        <p:spPr bwMode="auto">
          <a:xfrm>
            <a:off x="1625600" y="2667001"/>
            <a:ext cx="9448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sz="2800"/>
              <a:t>−</a:t>
            </a:r>
          </a:p>
          <a:p>
            <a:pPr algn="l" eaLnBrk="1" hangingPunct="1"/>
            <a:r>
              <a:rPr lang="en-US" altLang="en-US" sz="2000"/>
              <a:t>_________________________________________________</a:t>
            </a:r>
          </a:p>
        </p:txBody>
      </p:sp>
      <p:sp>
        <p:nvSpPr>
          <p:cNvPr id="4108" name="Text Box 4"/>
          <p:cNvSpPr txBox="1">
            <a:spLocks noChangeArrowheads="1"/>
          </p:cNvSpPr>
          <p:nvPr/>
        </p:nvSpPr>
        <p:spPr bwMode="auto">
          <a:xfrm>
            <a:off x="2235200" y="5257801"/>
            <a:ext cx="71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2800"/>
              <a:t>or</a:t>
            </a:r>
          </a:p>
        </p:txBody>
      </p:sp>
    </p:spTree>
    <p:extLst>
      <p:ext uri="{BB962C8B-B14F-4D97-AF65-F5344CB8AC3E}">
        <p14:creationId xmlns:p14="http://schemas.microsoft.com/office/powerpoint/2010/main" val="27997557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Types of Matrices</a:t>
            </a:r>
            <a:endParaRPr lang="en-US" dirty="0"/>
          </a:p>
        </p:txBody>
      </p:sp>
      <p:sp>
        <p:nvSpPr>
          <p:cNvPr id="9" name="Content Placeholder 2"/>
          <p:cNvSpPr>
            <a:spLocks noGrp="1"/>
          </p:cNvSpPr>
          <p:nvPr>
            <p:ph idx="1"/>
          </p:nvPr>
        </p:nvSpPr>
        <p:spPr>
          <a:xfrm>
            <a:off x="812800" y="2057400"/>
            <a:ext cx="4876800" cy="4038600"/>
          </a:xfrm>
        </p:spPr>
        <p:txBody>
          <a:bodyPr/>
          <a:lstStyle/>
          <a:p>
            <a:r>
              <a:rPr lang="en-US" dirty="0" smtClean="0"/>
              <a:t>Row Vector</a:t>
            </a:r>
          </a:p>
          <a:p>
            <a:r>
              <a:rPr lang="en-US" dirty="0" smtClean="0"/>
              <a:t>Column Vector</a:t>
            </a:r>
          </a:p>
          <a:p>
            <a:r>
              <a:rPr lang="en-US" dirty="0" err="1" smtClean="0"/>
              <a:t>Submatrix</a:t>
            </a:r>
            <a:endParaRPr lang="en-US" dirty="0" smtClean="0"/>
          </a:p>
          <a:p>
            <a:r>
              <a:rPr lang="en-US" dirty="0" smtClean="0"/>
              <a:t>Square Matrix</a:t>
            </a:r>
          </a:p>
          <a:p>
            <a:r>
              <a:rPr lang="en-US" dirty="0" smtClean="0"/>
              <a:t>Upper Triangular Matrix</a:t>
            </a:r>
          </a:p>
          <a:p>
            <a:r>
              <a:rPr lang="en-US" dirty="0" smtClean="0"/>
              <a:t>Lower Triangular Matrix</a:t>
            </a:r>
          </a:p>
        </p:txBody>
      </p:sp>
      <p:sp>
        <p:nvSpPr>
          <p:cNvPr id="8806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txBox="1">
            <a:spLocks/>
          </p:cNvSpPr>
          <p:nvPr/>
        </p:nvSpPr>
        <p:spPr bwMode="auto">
          <a:xfrm>
            <a:off x="6197600" y="2057400"/>
            <a:ext cx="4876800" cy="4191000"/>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indent="-319088" eaLnBrk="0" hangingPunct="0">
              <a:buSzPct val="80000"/>
              <a:buFont typeface="Wingdings 2" pitchFamily="18" charset="2"/>
              <a:buChar char=""/>
            </a:pPr>
            <a:r>
              <a:rPr lang="en-US" sz="3200" dirty="0" smtClean="0"/>
              <a:t>Diagonal Matrix</a:t>
            </a:r>
          </a:p>
          <a:p>
            <a:pPr marL="438150" marR="0" lvl="0" indent="-319088" algn="l" defTabSz="914400" rtl="0" eaLnBrk="0" fontAlgn="base" latinLnBrk="0" hangingPunct="0">
              <a:lnSpc>
                <a:spcPct val="100000"/>
              </a:lnSpc>
              <a:spcBef>
                <a:spcPct val="0"/>
              </a:spcBef>
              <a:spcAft>
                <a:spcPct val="0"/>
              </a:spcAft>
              <a:buClrTx/>
              <a:buSzPct val="80000"/>
              <a:buFont typeface="Wingdings 2" pitchFamily="18"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Identity Matrix</a:t>
            </a:r>
          </a:p>
          <a:p>
            <a:pPr marL="438150" marR="0" lvl="0" indent="-319088" algn="l" defTabSz="914400" rtl="0" eaLnBrk="0" fontAlgn="base" latinLnBrk="0" hangingPunct="0">
              <a:lnSpc>
                <a:spcPct val="100000"/>
              </a:lnSpc>
              <a:spcBef>
                <a:spcPct val="0"/>
              </a:spcBef>
              <a:spcAft>
                <a:spcPct val="0"/>
              </a:spcAft>
              <a:buClrTx/>
              <a:buSzPct val="80000"/>
              <a:buFont typeface="Wingdings 2" pitchFamily="18" charset="2"/>
              <a:buChar char=""/>
              <a:tabLst/>
              <a:defRPr/>
            </a:pPr>
            <a:r>
              <a:rPr lang="en-US" sz="3200" dirty="0" smtClean="0">
                <a:latin typeface="+mn-lt"/>
              </a:rPr>
              <a:t>Zero Matrix</a:t>
            </a:r>
          </a:p>
          <a:p>
            <a:pPr marL="438150" marR="0" lvl="0" indent="-319088" algn="l" defTabSz="914400" rtl="0" eaLnBrk="0" fontAlgn="base" latinLnBrk="0" hangingPunct="0">
              <a:lnSpc>
                <a:spcPct val="100000"/>
              </a:lnSpc>
              <a:spcBef>
                <a:spcPct val="0"/>
              </a:spcBef>
              <a:spcAft>
                <a:spcPct val="0"/>
              </a:spcAft>
              <a:buClrTx/>
              <a:buSzPct val="80000"/>
              <a:buFont typeface="Wingdings 2" pitchFamily="18"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Tri-diagonal</a:t>
            </a:r>
            <a:r>
              <a:rPr kumimoji="0" lang="en-US" sz="3200" b="0" i="0" u="none" strike="noStrike" kern="1200" cap="none" spc="0" normalizeH="0" noProof="0" dirty="0" smtClean="0">
                <a:ln>
                  <a:noFill/>
                </a:ln>
                <a:solidFill>
                  <a:schemeClr val="tx1"/>
                </a:solidFill>
                <a:effectLst/>
                <a:uLnTx/>
                <a:uFillTx/>
                <a:latin typeface="+mn-lt"/>
                <a:ea typeface="+mn-ea"/>
                <a:cs typeface="+mn-cs"/>
              </a:rPr>
              <a:t> Matrices</a:t>
            </a:r>
          </a:p>
          <a:p>
            <a:pPr marL="438150" marR="0" lvl="0" indent="-319088" algn="l" defTabSz="914400" rtl="0" eaLnBrk="0" fontAlgn="base" latinLnBrk="0" hangingPunct="0">
              <a:lnSpc>
                <a:spcPct val="100000"/>
              </a:lnSpc>
              <a:spcBef>
                <a:spcPct val="0"/>
              </a:spcBef>
              <a:spcAft>
                <a:spcPct val="0"/>
              </a:spcAft>
              <a:buClrTx/>
              <a:buSzPct val="80000"/>
              <a:buFont typeface="Wingdings 2" pitchFamily="18" charset="2"/>
              <a:buChar char=""/>
              <a:tabLst/>
              <a:defRPr/>
            </a:pPr>
            <a:r>
              <a:rPr lang="en-US" sz="3200" baseline="0" dirty="0" smtClean="0">
                <a:latin typeface="+mn-lt"/>
              </a:rPr>
              <a:t>Diagonally</a:t>
            </a:r>
            <a:r>
              <a:rPr lang="en-US" sz="3200" dirty="0" smtClean="0">
                <a:latin typeface="+mn-lt"/>
              </a:rPr>
              <a:t> Dominant Matrix</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1331583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p:txBody>
          <a:bodyPr/>
          <a:lstStyle/>
          <a:p>
            <a:pPr eaLnBrk="1" hangingPunct="1"/>
            <a:r>
              <a:rPr lang="en-US" altLang="en-US" smtClean="0"/>
              <a:t>Forward Elimination</a:t>
            </a:r>
          </a:p>
        </p:txBody>
      </p:sp>
      <p:sp>
        <p:nvSpPr>
          <p:cNvPr id="5127" name="Text Box 3"/>
          <p:cNvSpPr txBox="1">
            <a:spLocks noChangeArrowheads="1"/>
          </p:cNvSpPr>
          <p:nvPr/>
        </p:nvSpPr>
        <p:spPr bwMode="auto">
          <a:xfrm>
            <a:off x="1219200" y="1447800"/>
            <a:ext cx="995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2800"/>
              <a:t>Repeat this procedure for the remaining equations to reduce the set of equations as</a:t>
            </a:r>
          </a:p>
        </p:txBody>
      </p:sp>
      <p:graphicFrame>
        <p:nvGraphicFramePr>
          <p:cNvPr id="5122" name="Object 8"/>
          <p:cNvGraphicFramePr>
            <a:graphicFrameLocks noChangeAspect="1"/>
          </p:cNvGraphicFramePr>
          <p:nvPr/>
        </p:nvGraphicFramePr>
        <p:xfrm>
          <a:off x="2540000" y="2438400"/>
          <a:ext cx="6299200" cy="503238"/>
        </p:xfrm>
        <a:graphic>
          <a:graphicData uri="http://schemas.openxmlformats.org/presentationml/2006/ole">
            <mc:AlternateContent xmlns:mc="http://schemas.openxmlformats.org/markup-compatibility/2006">
              <mc:Choice xmlns:v="urn:schemas-microsoft-com:vml" Requires="v">
                <p:oleObj spid="_x0000_s64770" name="Equation" r:id="rId4" imgW="2146300" imgH="228600" progId="Equation.3">
                  <p:embed/>
                </p:oleObj>
              </mc:Choice>
              <mc:Fallback>
                <p:oleObj name="Equation" r:id="rId4" imgW="21463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0" y="2438400"/>
                        <a:ext cx="629920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7"/>
          <p:cNvGraphicFramePr>
            <a:graphicFrameLocks noChangeAspect="1"/>
          </p:cNvGraphicFramePr>
          <p:nvPr/>
        </p:nvGraphicFramePr>
        <p:xfrm>
          <a:off x="3860800" y="2971801"/>
          <a:ext cx="4978400" cy="498475"/>
        </p:xfrm>
        <a:graphic>
          <a:graphicData uri="http://schemas.openxmlformats.org/presentationml/2006/ole">
            <mc:AlternateContent xmlns:mc="http://schemas.openxmlformats.org/markup-compatibility/2006">
              <mc:Choice xmlns:v="urn:schemas-microsoft-com:vml" Requires="v">
                <p:oleObj spid="_x0000_s64771" name="Equation" r:id="rId6" imgW="1778000" imgH="241300" progId="Equation.3">
                  <p:embed/>
                </p:oleObj>
              </mc:Choice>
              <mc:Fallback>
                <p:oleObj name="Equation" r:id="rId6" imgW="17780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800" y="2971801"/>
                        <a:ext cx="4978400"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6"/>
          <p:cNvGraphicFramePr>
            <a:graphicFrameLocks noChangeAspect="1"/>
          </p:cNvGraphicFramePr>
          <p:nvPr/>
        </p:nvGraphicFramePr>
        <p:xfrm>
          <a:off x="3860800" y="3505201"/>
          <a:ext cx="4978400" cy="504825"/>
        </p:xfrm>
        <a:graphic>
          <a:graphicData uri="http://schemas.openxmlformats.org/presentationml/2006/ole">
            <mc:AlternateContent xmlns:mc="http://schemas.openxmlformats.org/markup-compatibility/2006">
              <mc:Choice xmlns:v="urn:schemas-microsoft-com:vml" Requires="v">
                <p:oleObj spid="_x0000_s64772" name="Equation" r:id="rId8" imgW="1765300" imgH="241300" progId="Equation.3">
                  <p:embed/>
                </p:oleObj>
              </mc:Choice>
              <mc:Fallback>
                <p:oleObj name="Equation" r:id="rId8" imgW="17653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0800" y="3505201"/>
                        <a:ext cx="49784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p:cNvGraphicFramePr>
            <a:graphicFrameLocks noChangeAspect="1"/>
          </p:cNvGraphicFramePr>
          <p:nvPr/>
        </p:nvGraphicFramePr>
        <p:xfrm>
          <a:off x="3962400" y="5029201"/>
          <a:ext cx="4876800" cy="485775"/>
        </p:xfrm>
        <a:graphic>
          <a:graphicData uri="http://schemas.openxmlformats.org/presentationml/2006/ole">
            <mc:AlternateContent xmlns:mc="http://schemas.openxmlformats.org/markup-compatibility/2006">
              <mc:Choice xmlns:v="urn:schemas-microsoft-com:vml" Requires="v">
                <p:oleObj spid="_x0000_s64773" name="Equation" r:id="rId10" imgW="1790700" imgH="241300" progId="Equation.3">
                  <p:embed/>
                </p:oleObj>
              </mc:Choice>
              <mc:Fallback>
                <p:oleObj name="Equation" r:id="rId10" imgW="17907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5029201"/>
                        <a:ext cx="48768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8" name="Rectangle 9"/>
          <p:cNvSpPr>
            <a:spLocks noChangeArrowheads="1"/>
          </p:cNvSpPr>
          <p:nvPr/>
        </p:nvSpPr>
        <p:spPr bwMode="auto">
          <a:xfrm>
            <a:off x="0" y="20408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5129" name="Rectangle 10"/>
          <p:cNvSpPr>
            <a:spLocks noChangeArrowheads="1"/>
          </p:cNvSpPr>
          <p:nvPr/>
        </p:nvSpPr>
        <p:spPr bwMode="auto">
          <a:xfrm>
            <a:off x="99779" y="2499133"/>
            <a:ext cx="6174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5130" name="Rectangle 11"/>
          <p:cNvSpPr>
            <a:spLocks noChangeArrowheads="1"/>
          </p:cNvSpPr>
          <p:nvPr/>
        </p:nvSpPr>
        <p:spPr bwMode="auto">
          <a:xfrm>
            <a:off x="99779" y="3011895"/>
            <a:ext cx="6174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5131" name="Rectangle 12"/>
          <p:cNvSpPr>
            <a:spLocks noChangeArrowheads="1"/>
          </p:cNvSpPr>
          <p:nvPr/>
        </p:nvSpPr>
        <p:spPr bwMode="auto">
          <a:xfrm>
            <a:off x="3251200" y="4186665"/>
            <a:ext cx="599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                 .		.	</a:t>
            </a:r>
            <a:endParaRPr lang="en-US" altLang="en-US" sz="1100">
              <a:latin typeface="Arial" charset="0"/>
            </a:endParaRPr>
          </a:p>
          <a:p>
            <a:pPr algn="just"/>
            <a:r>
              <a:rPr lang="en-US" altLang="en-US" sz="1200">
                <a:latin typeface="Arial" charset="0"/>
                <a:cs typeface="Times New Roman" pitchFamily="18" charset="0"/>
              </a:rPr>
              <a:t>                 .                 .		.	</a:t>
            </a:r>
            <a:endParaRPr lang="en-US" altLang="en-US" sz="1100">
              <a:latin typeface="Arial" charset="0"/>
            </a:endParaRPr>
          </a:p>
          <a:p>
            <a:pPr algn="just"/>
            <a:r>
              <a:rPr lang="en-US" altLang="en-US" sz="1200">
                <a:latin typeface="Arial" charset="0"/>
                <a:cs typeface="Times New Roman" pitchFamily="18" charset="0"/>
              </a:rPr>
              <a:t>                 .                 .		.	</a:t>
            </a:r>
            <a:endParaRPr lang="en-US" altLang="en-US" sz="1100">
              <a:latin typeface="Arial" charset="0"/>
            </a:endParaRPr>
          </a:p>
          <a:p>
            <a:pPr algn="just"/>
            <a:r>
              <a:rPr lang="en-US" altLang="en-US" sz="1200">
                <a:latin typeface="Arial" charset="0"/>
                <a:cs typeface="Times New Roman" pitchFamily="18" charset="0"/>
              </a:rPr>
              <a:t>           </a:t>
            </a:r>
            <a:endParaRPr lang="en-US" altLang="en-US" sz="1800">
              <a:latin typeface="Arial" charset="0"/>
            </a:endParaRPr>
          </a:p>
        </p:txBody>
      </p:sp>
      <p:sp>
        <p:nvSpPr>
          <p:cNvPr id="5132" name="Text Box 13"/>
          <p:cNvSpPr txBox="1">
            <a:spLocks noChangeArrowheads="1"/>
          </p:cNvSpPr>
          <p:nvPr/>
        </p:nvSpPr>
        <p:spPr bwMode="auto">
          <a:xfrm>
            <a:off x="3454400" y="5791200"/>
            <a:ext cx="508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b="1"/>
              <a:t>End of Step 1</a:t>
            </a:r>
          </a:p>
        </p:txBody>
      </p:sp>
    </p:spTree>
    <p:extLst>
      <p:ext uri="{BB962C8B-B14F-4D97-AF65-F5344CB8AC3E}">
        <p14:creationId xmlns:p14="http://schemas.microsoft.com/office/powerpoint/2010/main" val="21917363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ext Box 3"/>
          <p:cNvSpPr txBox="1">
            <a:spLocks noChangeArrowheads="1"/>
          </p:cNvSpPr>
          <p:nvPr/>
        </p:nvSpPr>
        <p:spPr bwMode="auto">
          <a:xfrm>
            <a:off x="1219200" y="1295400"/>
            <a:ext cx="9956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sz="2800" b="1"/>
              <a:t>Step 2</a:t>
            </a:r>
          </a:p>
          <a:p>
            <a:pPr algn="l" eaLnBrk="1" hangingPunct="1"/>
            <a:r>
              <a:rPr lang="en-US" altLang="en-US" sz="2800"/>
              <a:t>Repeat the same procedure for the 3</a:t>
            </a:r>
            <a:r>
              <a:rPr lang="en-US" altLang="en-US" sz="2800" baseline="30000"/>
              <a:t>rd</a:t>
            </a:r>
            <a:r>
              <a:rPr lang="en-US" altLang="en-US" sz="2800"/>
              <a:t> term of Equation 3.</a:t>
            </a:r>
          </a:p>
        </p:txBody>
      </p:sp>
      <p:sp>
        <p:nvSpPr>
          <p:cNvPr id="6151" name="Rectangle 2"/>
          <p:cNvSpPr>
            <a:spLocks noGrp="1" noChangeArrowheads="1"/>
          </p:cNvSpPr>
          <p:nvPr>
            <p:ph type="title"/>
          </p:nvPr>
        </p:nvSpPr>
        <p:spPr/>
        <p:txBody>
          <a:bodyPr/>
          <a:lstStyle/>
          <a:p>
            <a:pPr eaLnBrk="1" hangingPunct="1"/>
            <a:r>
              <a:rPr lang="en-US" altLang="en-US" smtClean="0"/>
              <a:t>Forward Elimination</a:t>
            </a:r>
          </a:p>
        </p:txBody>
      </p:sp>
      <p:graphicFrame>
        <p:nvGraphicFramePr>
          <p:cNvPr id="6146" name="Object 8"/>
          <p:cNvGraphicFramePr>
            <a:graphicFrameLocks noChangeAspect="1"/>
          </p:cNvGraphicFramePr>
          <p:nvPr/>
        </p:nvGraphicFramePr>
        <p:xfrm>
          <a:off x="2743200" y="2667001"/>
          <a:ext cx="6400800" cy="512763"/>
        </p:xfrm>
        <a:graphic>
          <a:graphicData uri="http://schemas.openxmlformats.org/presentationml/2006/ole">
            <mc:AlternateContent xmlns:mc="http://schemas.openxmlformats.org/markup-compatibility/2006">
              <mc:Choice xmlns:v="urn:schemas-microsoft-com:vml" Requires="v">
                <p:oleObj spid="_x0000_s65794" name="Equation" r:id="rId4" imgW="2146300" imgH="228600" progId="Equation.3">
                  <p:embed/>
                </p:oleObj>
              </mc:Choice>
              <mc:Fallback>
                <p:oleObj name="Equation" r:id="rId4" imgW="21463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667001"/>
                        <a:ext cx="6400800"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7"/>
          <p:cNvGraphicFramePr>
            <a:graphicFrameLocks noChangeAspect="1"/>
          </p:cNvGraphicFramePr>
          <p:nvPr/>
        </p:nvGraphicFramePr>
        <p:xfrm>
          <a:off x="3962400" y="3352801"/>
          <a:ext cx="5181600" cy="519113"/>
        </p:xfrm>
        <a:graphic>
          <a:graphicData uri="http://schemas.openxmlformats.org/presentationml/2006/ole">
            <mc:AlternateContent xmlns:mc="http://schemas.openxmlformats.org/markup-compatibility/2006">
              <mc:Choice xmlns:v="urn:schemas-microsoft-com:vml" Requires="v">
                <p:oleObj spid="_x0000_s65795" name="Equation" r:id="rId6" imgW="1778000" imgH="241300" progId="Equation.3">
                  <p:embed/>
                </p:oleObj>
              </mc:Choice>
              <mc:Fallback>
                <p:oleObj name="Equation" r:id="rId6" imgW="17780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3352801"/>
                        <a:ext cx="518160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6"/>
          <p:cNvGraphicFramePr>
            <a:graphicFrameLocks noChangeAspect="1"/>
          </p:cNvGraphicFramePr>
          <p:nvPr/>
        </p:nvGraphicFramePr>
        <p:xfrm>
          <a:off x="5283200" y="4038600"/>
          <a:ext cx="3860800" cy="520700"/>
        </p:xfrm>
        <a:graphic>
          <a:graphicData uri="http://schemas.openxmlformats.org/presentationml/2006/ole">
            <mc:AlternateContent xmlns:mc="http://schemas.openxmlformats.org/markup-compatibility/2006">
              <mc:Choice xmlns:v="urn:schemas-microsoft-com:vml" Requires="v">
                <p:oleObj spid="_x0000_s65796" name="Equation" r:id="rId8" imgW="1320227" imgH="241195" progId="Equation.3">
                  <p:embed/>
                </p:oleObj>
              </mc:Choice>
              <mc:Fallback>
                <p:oleObj name="Equation" r:id="rId8" imgW="1320227"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3200" y="4038600"/>
                        <a:ext cx="38608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5"/>
          <p:cNvGraphicFramePr>
            <a:graphicFrameLocks noChangeAspect="1"/>
          </p:cNvGraphicFramePr>
          <p:nvPr/>
        </p:nvGraphicFramePr>
        <p:xfrm>
          <a:off x="5384800" y="5410201"/>
          <a:ext cx="3860800" cy="517525"/>
        </p:xfrm>
        <a:graphic>
          <a:graphicData uri="http://schemas.openxmlformats.org/presentationml/2006/ole">
            <mc:AlternateContent xmlns:mc="http://schemas.openxmlformats.org/markup-compatibility/2006">
              <mc:Choice xmlns:v="urn:schemas-microsoft-com:vml" Requires="v">
                <p:oleObj spid="_x0000_s65797" name="Equation" r:id="rId10" imgW="1333500" imgH="241300" progId="Equation.3">
                  <p:embed/>
                </p:oleObj>
              </mc:Choice>
              <mc:Fallback>
                <p:oleObj name="Equation" r:id="rId10" imgW="13335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4800" y="5410201"/>
                        <a:ext cx="386080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2" name="Rectangle 9"/>
          <p:cNvSpPr>
            <a:spLocks noChangeArrowheads="1"/>
          </p:cNvSpPr>
          <p:nvPr/>
        </p:nvSpPr>
        <p:spPr bwMode="auto">
          <a:xfrm>
            <a:off x="0" y="1950393"/>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6153" name="Rectangle 10"/>
          <p:cNvSpPr>
            <a:spLocks noChangeArrowheads="1"/>
          </p:cNvSpPr>
          <p:nvPr/>
        </p:nvSpPr>
        <p:spPr bwMode="auto">
          <a:xfrm>
            <a:off x="78975" y="2408645"/>
            <a:ext cx="4876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6154" name="Rectangle 11"/>
          <p:cNvSpPr>
            <a:spLocks noChangeArrowheads="1"/>
          </p:cNvSpPr>
          <p:nvPr/>
        </p:nvSpPr>
        <p:spPr bwMode="auto">
          <a:xfrm>
            <a:off x="1178188" y="5026968"/>
            <a:ext cx="10070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100">
              <a:latin typeface="Arial" charset="0"/>
            </a:endParaRPr>
          </a:p>
          <a:p>
            <a:pPr algn="just"/>
            <a:r>
              <a:rPr lang="en-US" altLang="en-US" sz="1200">
                <a:latin typeface="Arial" charset="0"/>
                <a:cs typeface="Times New Roman" pitchFamily="18" charset="0"/>
              </a:rPr>
              <a:t>                   </a:t>
            </a:r>
            <a:endParaRPr lang="en-US" altLang="en-US" sz="1800">
              <a:latin typeface="Arial" charset="0"/>
            </a:endParaRPr>
          </a:p>
        </p:txBody>
      </p:sp>
      <p:sp>
        <p:nvSpPr>
          <p:cNvPr id="6155" name="Rectangle 12"/>
          <p:cNvSpPr>
            <a:spLocks noChangeArrowheads="1"/>
          </p:cNvSpPr>
          <p:nvPr/>
        </p:nvSpPr>
        <p:spPr bwMode="auto">
          <a:xfrm>
            <a:off x="5524085" y="4643865"/>
            <a:ext cx="2132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               .</a:t>
            </a:r>
            <a:endParaRPr lang="en-US" altLang="en-US" sz="1100">
              <a:latin typeface="Arial" charset="0"/>
            </a:endParaRPr>
          </a:p>
          <a:p>
            <a:pPr algn="just"/>
            <a:r>
              <a:rPr lang="en-US" altLang="en-US" sz="1200">
                <a:latin typeface="Arial" charset="0"/>
                <a:cs typeface="Times New Roman" pitchFamily="18" charset="0"/>
              </a:rPr>
              <a:t>                            .               .</a:t>
            </a:r>
            <a:endParaRPr lang="en-US" altLang="en-US" sz="1100">
              <a:latin typeface="Arial" charset="0"/>
            </a:endParaRPr>
          </a:p>
          <a:p>
            <a:pPr algn="just"/>
            <a:r>
              <a:rPr lang="en-US" altLang="en-US" sz="1200">
                <a:latin typeface="Arial" charset="0"/>
                <a:cs typeface="Times New Roman" pitchFamily="18" charset="0"/>
              </a:rPr>
              <a:t>                            .               .</a:t>
            </a:r>
            <a:endParaRPr lang="en-US" altLang="en-US" sz="1100">
              <a:latin typeface="Arial" charset="0"/>
            </a:endParaRPr>
          </a:p>
          <a:p>
            <a:pPr algn="just"/>
            <a:r>
              <a:rPr lang="en-US" altLang="en-US" sz="1200">
                <a:latin typeface="Arial" charset="0"/>
                <a:cs typeface="Times New Roman" pitchFamily="18" charset="0"/>
              </a:rPr>
              <a:t>                    </a:t>
            </a:r>
            <a:endParaRPr lang="en-US" altLang="en-US" sz="1800">
              <a:latin typeface="Arial" charset="0"/>
            </a:endParaRPr>
          </a:p>
        </p:txBody>
      </p:sp>
      <p:sp>
        <p:nvSpPr>
          <p:cNvPr id="6156" name="Text Box 13"/>
          <p:cNvSpPr txBox="1">
            <a:spLocks noChangeArrowheads="1"/>
          </p:cNvSpPr>
          <p:nvPr/>
        </p:nvSpPr>
        <p:spPr bwMode="auto">
          <a:xfrm>
            <a:off x="3556000" y="6019800"/>
            <a:ext cx="508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b="1"/>
              <a:t>End of Step 2</a:t>
            </a:r>
          </a:p>
        </p:txBody>
      </p:sp>
    </p:spTree>
    <p:extLst>
      <p:ext uri="{BB962C8B-B14F-4D97-AF65-F5344CB8AC3E}">
        <p14:creationId xmlns:p14="http://schemas.microsoft.com/office/powerpoint/2010/main" val="24842693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2"/>
          <p:cNvSpPr>
            <a:spLocks noGrp="1" noChangeArrowheads="1"/>
          </p:cNvSpPr>
          <p:nvPr>
            <p:ph type="title"/>
          </p:nvPr>
        </p:nvSpPr>
        <p:spPr/>
        <p:txBody>
          <a:bodyPr/>
          <a:lstStyle/>
          <a:p>
            <a:pPr eaLnBrk="1" hangingPunct="1"/>
            <a:r>
              <a:rPr lang="en-US" altLang="en-US" smtClean="0"/>
              <a:t>Forward Elimination</a:t>
            </a:r>
          </a:p>
        </p:txBody>
      </p:sp>
      <p:sp>
        <p:nvSpPr>
          <p:cNvPr id="7175" name="Text Box 4"/>
          <p:cNvSpPr txBox="1">
            <a:spLocks noChangeArrowheads="1"/>
          </p:cNvSpPr>
          <p:nvPr/>
        </p:nvSpPr>
        <p:spPr bwMode="auto">
          <a:xfrm>
            <a:off x="914400" y="1524001"/>
            <a:ext cx="10566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a:t>At the end of (n-1) Forward Elimination steps, the system of equations will look like</a:t>
            </a:r>
          </a:p>
        </p:txBody>
      </p:sp>
      <p:graphicFrame>
        <p:nvGraphicFramePr>
          <p:cNvPr id="7170" name="Object 7"/>
          <p:cNvGraphicFramePr>
            <a:graphicFrameLocks noChangeAspect="1"/>
          </p:cNvGraphicFramePr>
          <p:nvPr/>
        </p:nvGraphicFramePr>
        <p:xfrm>
          <a:off x="4064000" y="2971800"/>
          <a:ext cx="5283200" cy="528638"/>
        </p:xfrm>
        <a:graphic>
          <a:graphicData uri="http://schemas.openxmlformats.org/presentationml/2006/ole">
            <mc:AlternateContent xmlns:mc="http://schemas.openxmlformats.org/markup-compatibility/2006">
              <mc:Choice xmlns:v="urn:schemas-microsoft-com:vml" Requires="v">
                <p:oleObj spid="_x0000_s66818" name="Equation" r:id="rId4" imgW="1778000" imgH="241300" progId="Equation.3">
                  <p:embed/>
                </p:oleObj>
              </mc:Choice>
              <mc:Fallback>
                <p:oleObj name="Equation" r:id="rId4" imgW="1778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0" y="2971800"/>
                        <a:ext cx="5283200"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6"/>
          <p:cNvGraphicFramePr>
            <a:graphicFrameLocks noChangeAspect="1"/>
          </p:cNvGraphicFramePr>
          <p:nvPr/>
        </p:nvGraphicFramePr>
        <p:xfrm>
          <a:off x="5325534" y="3581400"/>
          <a:ext cx="4080933" cy="558800"/>
        </p:xfrm>
        <a:graphic>
          <a:graphicData uri="http://schemas.openxmlformats.org/presentationml/2006/ole">
            <mc:AlternateContent xmlns:mc="http://schemas.openxmlformats.org/markup-compatibility/2006">
              <mc:Choice xmlns:v="urn:schemas-microsoft-com:vml" Requires="v">
                <p:oleObj spid="_x0000_s66819" name="Equation" r:id="rId6" imgW="1307880" imgH="241200" progId="Equation.3">
                  <p:embed/>
                </p:oleObj>
              </mc:Choice>
              <mc:Fallback>
                <p:oleObj name="Equation" r:id="rId6" imgW="130788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5534" y="3581400"/>
                        <a:ext cx="408093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5"/>
          <p:cNvGraphicFramePr>
            <a:graphicFrameLocks noChangeAspect="1"/>
          </p:cNvGraphicFramePr>
          <p:nvPr/>
        </p:nvGraphicFramePr>
        <p:xfrm>
          <a:off x="7112000" y="4724401"/>
          <a:ext cx="3149600" cy="639763"/>
        </p:xfrm>
        <a:graphic>
          <a:graphicData uri="http://schemas.openxmlformats.org/presentationml/2006/ole">
            <mc:AlternateContent xmlns:mc="http://schemas.openxmlformats.org/markup-compatibility/2006">
              <mc:Choice xmlns:v="urn:schemas-microsoft-com:vml" Requires="v">
                <p:oleObj spid="_x0000_s66820" name="Equation" r:id="rId8" imgW="1016000" imgH="279400" progId="Equation.3">
                  <p:embed/>
                </p:oleObj>
              </mc:Choice>
              <mc:Fallback>
                <p:oleObj name="Equation" r:id="rId8" imgW="1016000" imgH="279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2000" y="4724401"/>
                        <a:ext cx="314960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6" name="Rectangle 12"/>
          <p:cNvSpPr>
            <a:spLocks noChangeArrowheads="1"/>
          </p:cNvSpPr>
          <p:nvPr/>
        </p:nvSpPr>
        <p:spPr bwMode="auto">
          <a:xfrm>
            <a:off x="99779" y="2453095"/>
            <a:ext cx="6174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7177" name="Rectangle 13"/>
          <p:cNvSpPr>
            <a:spLocks noChangeArrowheads="1"/>
          </p:cNvSpPr>
          <p:nvPr/>
        </p:nvSpPr>
        <p:spPr bwMode="auto">
          <a:xfrm>
            <a:off x="182992" y="2965858"/>
            <a:ext cx="1136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7178" name="Rectangle 14"/>
          <p:cNvSpPr>
            <a:spLocks noChangeArrowheads="1"/>
          </p:cNvSpPr>
          <p:nvPr/>
        </p:nvSpPr>
        <p:spPr bwMode="auto">
          <a:xfrm>
            <a:off x="5689600" y="4034265"/>
            <a:ext cx="3657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             .</a:t>
            </a:r>
            <a:endParaRPr lang="en-US" altLang="en-US" sz="1100">
              <a:latin typeface="Arial" charset="0"/>
            </a:endParaRPr>
          </a:p>
          <a:p>
            <a:pPr algn="just"/>
            <a:r>
              <a:rPr lang="en-US" altLang="en-US" sz="1200">
                <a:latin typeface="Arial" charset="0"/>
                <a:cs typeface="Times New Roman" pitchFamily="18" charset="0"/>
              </a:rPr>
              <a:t>                                 .             .</a:t>
            </a:r>
            <a:endParaRPr lang="en-US" altLang="en-US" sz="1100">
              <a:latin typeface="Arial" charset="0"/>
            </a:endParaRPr>
          </a:p>
          <a:p>
            <a:pPr algn="just"/>
            <a:r>
              <a:rPr lang="en-US" altLang="en-US" sz="1200">
                <a:latin typeface="Arial" charset="0"/>
                <a:cs typeface="Times New Roman" pitchFamily="18" charset="0"/>
              </a:rPr>
              <a:t>                                 .             .</a:t>
            </a:r>
            <a:endParaRPr lang="en-US" altLang="en-US" sz="1100">
              <a:latin typeface="Arial" charset="0"/>
            </a:endParaRPr>
          </a:p>
          <a:p>
            <a:pPr algn="just"/>
            <a:r>
              <a:rPr lang="en-US" altLang="en-US" sz="1200">
                <a:latin typeface="Arial" charset="0"/>
                <a:cs typeface="Times New Roman" pitchFamily="18" charset="0"/>
              </a:rPr>
              <a:t>                                       </a:t>
            </a:r>
            <a:endParaRPr lang="en-US" altLang="en-US" sz="1800">
              <a:latin typeface="Arial" charset="0"/>
            </a:endParaRPr>
          </a:p>
        </p:txBody>
      </p:sp>
      <p:sp>
        <p:nvSpPr>
          <p:cNvPr id="7179" name="Rectangle 15"/>
          <p:cNvSpPr>
            <a:spLocks noChangeArrowheads="1"/>
          </p:cNvSpPr>
          <p:nvPr/>
        </p:nvSpPr>
        <p:spPr bwMode="auto">
          <a:xfrm>
            <a:off x="51237" y="4577170"/>
            <a:ext cx="3145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7180" name="Rectangle 17"/>
          <p:cNvSpPr>
            <a:spLocks noChangeArrowheads="1"/>
          </p:cNvSpPr>
          <p:nvPr/>
        </p:nvSpPr>
        <p:spPr bwMode="auto">
          <a:xfrm>
            <a:off x="0" y="30838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7173" name="Object 16"/>
          <p:cNvGraphicFramePr>
            <a:graphicFrameLocks noChangeAspect="1"/>
          </p:cNvGraphicFramePr>
          <p:nvPr/>
        </p:nvGraphicFramePr>
        <p:xfrm>
          <a:off x="2743200" y="2438400"/>
          <a:ext cx="6604000" cy="503238"/>
        </p:xfrm>
        <a:graphic>
          <a:graphicData uri="http://schemas.openxmlformats.org/presentationml/2006/ole">
            <mc:AlternateContent xmlns:mc="http://schemas.openxmlformats.org/markup-compatibility/2006">
              <mc:Choice xmlns:v="urn:schemas-microsoft-com:vml" Requires="v">
                <p:oleObj spid="_x0000_s66821" name="Equation" r:id="rId10" imgW="2247900" imgH="228600" progId="Equation.3">
                  <p:embed/>
                </p:oleObj>
              </mc:Choice>
              <mc:Fallback>
                <p:oleObj name="Equation" r:id="rId10" imgW="22479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2438400"/>
                        <a:ext cx="660400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1" name="Text Box 18"/>
          <p:cNvSpPr txBox="1">
            <a:spLocks noChangeArrowheads="1"/>
          </p:cNvSpPr>
          <p:nvPr/>
        </p:nvSpPr>
        <p:spPr bwMode="auto">
          <a:xfrm>
            <a:off x="3352800" y="5867400"/>
            <a:ext cx="508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b="1"/>
              <a:t>End of Step (n-1)</a:t>
            </a:r>
          </a:p>
        </p:txBody>
      </p:sp>
    </p:spTree>
    <p:extLst>
      <p:ext uri="{BB962C8B-B14F-4D97-AF65-F5344CB8AC3E}">
        <p14:creationId xmlns:p14="http://schemas.microsoft.com/office/powerpoint/2010/main" val="6278510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sz="4000" smtClean="0"/>
              <a:t>Matrix Form at End of Forward Elimination</a:t>
            </a:r>
          </a:p>
        </p:txBody>
      </p:sp>
      <p:graphicFrame>
        <p:nvGraphicFramePr>
          <p:cNvPr id="8194" name="Object 7"/>
          <p:cNvGraphicFramePr>
            <a:graphicFrameLocks noGrp="1" noChangeAspect="1"/>
          </p:cNvGraphicFramePr>
          <p:nvPr>
            <p:ph idx="1"/>
          </p:nvPr>
        </p:nvGraphicFramePr>
        <p:xfrm>
          <a:off x="1265768" y="1828801"/>
          <a:ext cx="9605433" cy="3243263"/>
        </p:xfrm>
        <a:graphic>
          <a:graphicData uri="http://schemas.openxmlformats.org/presentationml/2006/ole">
            <mc:AlternateContent xmlns:mc="http://schemas.openxmlformats.org/markup-compatibility/2006">
              <mc:Choice xmlns:v="urn:schemas-microsoft-com:vml" Requires="v">
                <p:oleObj spid="_x0000_s67650" name="Equation" r:id="rId4" imgW="2527200" imgH="1168200" progId="Equation.3">
                  <p:embed/>
                </p:oleObj>
              </mc:Choice>
              <mc:Fallback>
                <p:oleObj name="Equation" r:id="rId4" imgW="2527200" imgH="1168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768" y="1828801"/>
                        <a:ext cx="9605433" cy="324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023369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en-US" smtClean="0"/>
              <a:t>Back Substitution</a:t>
            </a:r>
          </a:p>
        </p:txBody>
      </p:sp>
      <p:sp>
        <p:nvSpPr>
          <p:cNvPr id="9220" name="Text Box 3"/>
          <p:cNvSpPr txBox="1">
            <a:spLocks noChangeArrowheads="1"/>
          </p:cNvSpPr>
          <p:nvPr/>
        </p:nvSpPr>
        <p:spPr bwMode="auto">
          <a:xfrm>
            <a:off x="1524000" y="1447800"/>
            <a:ext cx="995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a:t>Solve each equation starting from the last equation</a:t>
            </a:r>
          </a:p>
        </p:txBody>
      </p:sp>
      <p:sp>
        <p:nvSpPr>
          <p:cNvPr id="9221" name="Rectangle 6"/>
          <p:cNvSpPr>
            <a:spLocks noChangeArrowheads="1"/>
          </p:cNvSpPr>
          <p:nvPr/>
        </p:nvSpPr>
        <p:spPr bwMode="auto">
          <a:xfrm>
            <a:off x="0" y="29695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9222" name="Rectangle 8"/>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9223" name="Text Box 9"/>
          <p:cNvSpPr txBox="1">
            <a:spLocks noChangeArrowheads="1"/>
          </p:cNvSpPr>
          <p:nvPr/>
        </p:nvSpPr>
        <p:spPr bwMode="auto">
          <a:xfrm>
            <a:off x="2438400" y="4572001"/>
            <a:ext cx="812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2800"/>
              <a:t>Example of a system of 3 equations</a:t>
            </a:r>
          </a:p>
        </p:txBody>
      </p:sp>
      <p:graphicFrame>
        <p:nvGraphicFramePr>
          <p:cNvPr id="9218" name="Object 10"/>
          <p:cNvGraphicFramePr>
            <a:graphicFrameLocks noGrp="1" noChangeAspect="1"/>
          </p:cNvGraphicFramePr>
          <p:nvPr>
            <p:ph idx="1"/>
          </p:nvPr>
        </p:nvGraphicFramePr>
        <p:xfrm>
          <a:off x="1828800" y="2133600"/>
          <a:ext cx="9146117" cy="2122488"/>
        </p:xfrm>
        <a:graphic>
          <a:graphicData uri="http://schemas.openxmlformats.org/presentationml/2006/ole">
            <mc:AlternateContent xmlns:mc="http://schemas.openxmlformats.org/markup-compatibility/2006">
              <mc:Choice xmlns:v="urn:schemas-microsoft-com:vml" Requires="v">
                <p:oleObj spid="_x0000_s68674" name="Equation" r:id="rId4" imgW="2298600" imgH="711000" progId="Equation.3">
                  <p:embed/>
                </p:oleObj>
              </mc:Choice>
              <mc:Fallback>
                <p:oleObj name="Equation" r:id="rId4" imgW="22986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133600"/>
                        <a:ext cx="9146117" cy="212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331200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2"/>
          <p:cNvSpPr>
            <a:spLocks noGrp="1" noChangeArrowheads="1"/>
          </p:cNvSpPr>
          <p:nvPr>
            <p:ph type="title"/>
          </p:nvPr>
        </p:nvSpPr>
        <p:spPr/>
        <p:txBody>
          <a:bodyPr/>
          <a:lstStyle/>
          <a:p>
            <a:pPr eaLnBrk="1" hangingPunct="1"/>
            <a:r>
              <a:rPr lang="en-US" altLang="en-US" smtClean="0"/>
              <a:t>Back Substitution Starting Eqns</a:t>
            </a:r>
          </a:p>
        </p:txBody>
      </p:sp>
      <p:graphicFrame>
        <p:nvGraphicFramePr>
          <p:cNvPr id="10242" name="Object 4"/>
          <p:cNvGraphicFramePr>
            <a:graphicFrameLocks noChangeAspect="1"/>
          </p:cNvGraphicFramePr>
          <p:nvPr/>
        </p:nvGraphicFramePr>
        <p:xfrm>
          <a:off x="4165600" y="2133600"/>
          <a:ext cx="5283200" cy="528638"/>
        </p:xfrm>
        <a:graphic>
          <a:graphicData uri="http://schemas.openxmlformats.org/presentationml/2006/ole">
            <mc:AlternateContent xmlns:mc="http://schemas.openxmlformats.org/markup-compatibility/2006">
              <mc:Choice xmlns:v="urn:schemas-microsoft-com:vml" Requires="v">
                <p:oleObj spid="_x0000_s69890" name="Equation" r:id="rId4" imgW="1778000" imgH="241300" progId="Equation.3">
                  <p:embed/>
                </p:oleObj>
              </mc:Choice>
              <mc:Fallback>
                <p:oleObj name="Equation" r:id="rId4" imgW="1778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5600" y="2133600"/>
                        <a:ext cx="5283200"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5"/>
          <p:cNvGraphicFramePr>
            <a:graphicFrameLocks noChangeAspect="1"/>
          </p:cNvGraphicFramePr>
          <p:nvPr/>
        </p:nvGraphicFramePr>
        <p:xfrm>
          <a:off x="5486400" y="2743200"/>
          <a:ext cx="3962400" cy="558800"/>
        </p:xfrm>
        <a:graphic>
          <a:graphicData uri="http://schemas.openxmlformats.org/presentationml/2006/ole">
            <mc:AlternateContent xmlns:mc="http://schemas.openxmlformats.org/markup-compatibility/2006">
              <mc:Choice xmlns:v="urn:schemas-microsoft-com:vml" Requires="v">
                <p:oleObj spid="_x0000_s69891" name="Equation" r:id="rId6" imgW="1269449" imgH="241195" progId="Equation.3">
                  <p:embed/>
                </p:oleObj>
              </mc:Choice>
              <mc:Fallback>
                <p:oleObj name="Equation" r:id="rId6" imgW="1269449" imgH="24119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2743200"/>
                        <a:ext cx="39624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6"/>
          <p:cNvGraphicFramePr>
            <a:graphicFrameLocks noChangeAspect="1"/>
          </p:cNvGraphicFramePr>
          <p:nvPr/>
        </p:nvGraphicFramePr>
        <p:xfrm>
          <a:off x="7213600" y="3886201"/>
          <a:ext cx="3149600" cy="639763"/>
        </p:xfrm>
        <a:graphic>
          <a:graphicData uri="http://schemas.openxmlformats.org/presentationml/2006/ole">
            <mc:AlternateContent xmlns:mc="http://schemas.openxmlformats.org/markup-compatibility/2006">
              <mc:Choice xmlns:v="urn:schemas-microsoft-com:vml" Requires="v">
                <p:oleObj spid="_x0000_s69892" name="Equation" r:id="rId8" imgW="1016000" imgH="279400" progId="Equation.3">
                  <p:embed/>
                </p:oleObj>
              </mc:Choice>
              <mc:Fallback>
                <p:oleObj name="Equation" r:id="rId8" imgW="1016000" imgH="279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3600" y="3886201"/>
                        <a:ext cx="314960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7" name="Rectangle 7"/>
          <p:cNvSpPr>
            <a:spLocks noChangeArrowheads="1"/>
          </p:cNvSpPr>
          <p:nvPr/>
        </p:nvSpPr>
        <p:spPr bwMode="auto">
          <a:xfrm>
            <a:off x="99779" y="2453095"/>
            <a:ext cx="6174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10248" name="Rectangle 8"/>
          <p:cNvSpPr>
            <a:spLocks noChangeArrowheads="1"/>
          </p:cNvSpPr>
          <p:nvPr/>
        </p:nvSpPr>
        <p:spPr bwMode="auto">
          <a:xfrm>
            <a:off x="182992" y="2965858"/>
            <a:ext cx="1136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10249" name="Rectangle 9"/>
          <p:cNvSpPr>
            <a:spLocks noChangeArrowheads="1"/>
          </p:cNvSpPr>
          <p:nvPr/>
        </p:nvSpPr>
        <p:spPr bwMode="auto">
          <a:xfrm>
            <a:off x="5791200" y="3196065"/>
            <a:ext cx="3657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             .</a:t>
            </a:r>
            <a:endParaRPr lang="en-US" altLang="en-US" sz="1100">
              <a:latin typeface="Arial" charset="0"/>
            </a:endParaRPr>
          </a:p>
          <a:p>
            <a:pPr algn="just"/>
            <a:r>
              <a:rPr lang="en-US" altLang="en-US" sz="1200">
                <a:latin typeface="Arial" charset="0"/>
                <a:cs typeface="Times New Roman" pitchFamily="18" charset="0"/>
              </a:rPr>
              <a:t>                                 .             .</a:t>
            </a:r>
            <a:endParaRPr lang="en-US" altLang="en-US" sz="1100">
              <a:latin typeface="Arial" charset="0"/>
            </a:endParaRPr>
          </a:p>
          <a:p>
            <a:pPr algn="just"/>
            <a:r>
              <a:rPr lang="en-US" altLang="en-US" sz="1200">
                <a:latin typeface="Arial" charset="0"/>
                <a:cs typeface="Times New Roman" pitchFamily="18" charset="0"/>
              </a:rPr>
              <a:t>                                 .             .</a:t>
            </a:r>
            <a:endParaRPr lang="en-US" altLang="en-US" sz="1100">
              <a:latin typeface="Arial" charset="0"/>
            </a:endParaRPr>
          </a:p>
          <a:p>
            <a:pPr algn="just"/>
            <a:r>
              <a:rPr lang="en-US" altLang="en-US" sz="1200">
                <a:latin typeface="Arial" charset="0"/>
                <a:cs typeface="Times New Roman" pitchFamily="18" charset="0"/>
              </a:rPr>
              <a:t>                                       </a:t>
            </a:r>
            <a:endParaRPr lang="en-US" altLang="en-US" sz="1800">
              <a:latin typeface="Arial" charset="0"/>
            </a:endParaRPr>
          </a:p>
        </p:txBody>
      </p:sp>
      <p:sp>
        <p:nvSpPr>
          <p:cNvPr id="10250" name="Rectangle 10"/>
          <p:cNvSpPr>
            <a:spLocks noChangeArrowheads="1"/>
          </p:cNvSpPr>
          <p:nvPr/>
        </p:nvSpPr>
        <p:spPr bwMode="auto">
          <a:xfrm>
            <a:off x="51237" y="4577170"/>
            <a:ext cx="3145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10251" name="Rectangle 11"/>
          <p:cNvSpPr>
            <a:spLocks noChangeArrowheads="1"/>
          </p:cNvSpPr>
          <p:nvPr/>
        </p:nvSpPr>
        <p:spPr bwMode="auto">
          <a:xfrm>
            <a:off x="0" y="30838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0245" name="Object 12"/>
          <p:cNvGraphicFramePr>
            <a:graphicFrameLocks noChangeAspect="1"/>
          </p:cNvGraphicFramePr>
          <p:nvPr/>
        </p:nvGraphicFramePr>
        <p:xfrm>
          <a:off x="2844800" y="1600200"/>
          <a:ext cx="6604000" cy="503238"/>
        </p:xfrm>
        <a:graphic>
          <a:graphicData uri="http://schemas.openxmlformats.org/presentationml/2006/ole">
            <mc:AlternateContent xmlns:mc="http://schemas.openxmlformats.org/markup-compatibility/2006">
              <mc:Choice xmlns:v="urn:schemas-microsoft-com:vml" Requires="v">
                <p:oleObj spid="_x0000_s69893" name="Equation" r:id="rId10" imgW="2247900" imgH="228600" progId="Equation.3">
                  <p:embed/>
                </p:oleObj>
              </mc:Choice>
              <mc:Fallback>
                <p:oleObj name="Equation" r:id="rId10" imgW="22479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4800" y="1600200"/>
                        <a:ext cx="660400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288176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smtClean="0"/>
              <a:t>Back Substitution</a:t>
            </a:r>
          </a:p>
        </p:txBody>
      </p:sp>
      <p:sp>
        <p:nvSpPr>
          <p:cNvPr id="11268" name="Text Box 3"/>
          <p:cNvSpPr txBox="1">
            <a:spLocks noChangeArrowheads="1"/>
          </p:cNvSpPr>
          <p:nvPr/>
        </p:nvSpPr>
        <p:spPr bwMode="auto">
          <a:xfrm>
            <a:off x="304800" y="1447800"/>
            <a:ext cx="1158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a:latin typeface="Arial" charset="0"/>
              </a:rPr>
              <a:t>Start with the last equation because it has only one unknown</a:t>
            </a:r>
          </a:p>
        </p:txBody>
      </p:sp>
      <p:sp>
        <p:nvSpPr>
          <p:cNvPr id="11269" name="Rectangle 5"/>
          <p:cNvSpPr>
            <a:spLocks noChangeArrowheads="1"/>
          </p:cNvSpPr>
          <p:nvPr/>
        </p:nvSpPr>
        <p:spPr bwMode="auto">
          <a:xfrm>
            <a:off x="0" y="29695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1266" name="Object 4"/>
          <p:cNvGraphicFramePr>
            <a:graphicFrameLocks noChangeAspect="1"/>
          </p:cNvGraphicFramePr>
          <p:nvPr/>
        </p:nvGraphicFramePr>
        <p:xfrm>
          <a:off x="3860800" y="1905001"/>
          <a:ext cx="2946400" cy="1452563"/>
        </p:xfrm>
        <a:graphic>
          <a:graphicData uri="http://schemas.openxmlformats.org/presentationml/2006/ole">
            <mc:AlternateContent xmlns:mc="http://schemas.openxmlformats.org/markup-compatibility/2006">
              <mc:Choice xmlns:v="urn:schemas-microsoft-com:vml" Requires="v">
                <p:oleObj spid="_x0000_s70722" name="Equation" r:id="rId4" imgW="698500" imgH="457200" progId="Equation.3">
                  <p:embed/>
                </p:oleObj>
              </mc:Choice>
              <mc:Fallback>
                <p:oleObj name="Equation" r:id="rId4" imgW="6985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800" y="1905001"/>
                        <a:ext cx="2946400" cy="1452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422680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altLang="en-US" smtClean="0"/>
              <a:t>Back Substitution</a:t>
            </a:r>
          </a:p>
        </p:txBody>
      </p:sp>
      <p:sp>
        <p:nvSpPr>
          <p:cNvPr id="12294" name="Rectangle 5"/>
          <p:cNvSpPr>
            <a:spLocks noChangeArrowheads="1"/>
          </p:cNvSpPr>
          <p:nvPr/>
        </p:nvSpPr>
        <p:spPr bwMode="auto">
          <a:xfrm>
            <a:off x="0" y="28933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2290" name="Object 4"/>
          <p:cNvGraphicFramePr>
            <a:graphicFrameLocks noChangeAspect="1"/>
          </p:cNvGraphicFramePr>
          <p:nvPr/>
        </p:nvGraphicFramePr>
        <p:xfrm>
          <a:off x="508000" y="4191000"/>
          <a:ext cx="7924800" cy="1524000"/>
        </p:xfrm>
        <a:graphic>
          <a:graphicData uri="http://schemas.openxmlformats.org/presentationml/2006/ole">
            <mc:AlternateContent xmlns:mc="http://schemas.openxmlformats.org/markup-compatibility/2006">
              <mc:Choice xmlns:v="urn:schemas-microsoft-com:vml" Requires="v">
                <p:oleObj spid="_x0000_s71874" name="Equation" r:id="rId4" imgW="2323800" imgH="596880" progId="Equation.3">
                  <p:embed/>
                </p:oleObj>
              </mc:Choice>
              <mc:Fallback>
                <p:oleObj name="Equation" r:id="rId4" imgW="232380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0" y="4191000"/>
                        <a:ext cx="7924800"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5" name="Rectangle 12"/>
          <p:cNvSpPr>
            <a:spLocks noChangeArrowheads="1"/>
          </p:cNvSpPr>
          <p:nvPr/>
        </p:nvSpPr>
        <p:spPr bwMode="auto">
          <a:xfrm>
            <a:off x="0" y="29695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2291" name="Object 11"/>
          <p:cNvGraphicFramePr>
            <a:graphicFrameLocks noChangeAspect="1"/>
          </p:cNvGraphicFramePr>
          <p:nvPr/>
        </p:nvGraphicFramePr>
        <p:xfrm>
          <a:off x="4470400" y="1371601"/>
          <a:ext cx="2336800" cy="1152525"/>
        </p:xfrm>
        <a:graphic>
          <a:graphicData uri="http://schemas.openxmlformats.org/presentationml/2006/ole">
            <mc:AlternateContent xmlns:mc="http://schemas.openxmlformats.org/markup-compatibility/2006">
              <mc:Choice xmlns:v="urn:schemas-microsoft-com:vml" Requires="v">
                <p:oleObj spid="_x0000_s71875" name="Equation" r:id="rId6" imgW="698500" imgH="457200" progId="Equation.3">
                  <p:embed/>
                </p:oleObj>
              </mc:Choice>
              <mc:Fallback>
                <p:oleObj name="Equation" r:id="rId6" imgW="6985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0400" y="1371601"/>
                        <a:ext cx="2336800"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13"/>
          <p:cNvGraphicFramePr>
            <a:graphicFrameLocks noGrp="1" noChangeAspect="1"/>
          </p:cNvGraphicFramePr>
          <p:nvPr>
            <p:ph idx="1"/>
          </p:nvPr>
        </p:nvGraphicFramePr>
        <p:xfrm>
          <a:off x="469901" y="2819400"/>
          <a:ext cx="11656484" cy="1163638"/>
        </p:xfrm>
        <a:graphic>
          <a:graphicData uri="http://schemas.openxmlformats.org/presentationml/2006/ole">
            <mc:AlternateContent xmlns:mc="http://schemas.openxmlformats.org/markup-compatibility/2006">
              <mc:Choice xmlns:v="urn:schemas-microsoft-com:vml" Requires="v">
                <p:oleObj spid="_x0000_s71876" name="Equation" r:id="rId8" imgW="3530520" imgH="469800" progId="Equation.3">
                  <p:embed/>
                </p:oleObj>
              </mc:Choice>
              <mc:Fallback>
                <p:oleObj name="Equation" r:id="rId8" imgW="3530520" imgH="469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901" y="2819400"/>
                        <a:ext cx="11656484" cy="1163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355002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pPr eaLnBrk="1" hangingPunct="1"/>
            <a:r>
              <a:rPr lang="en-US" altLang="en-US" smtClean="0"/>
              <a:t>Example 1</a:t>
            </a:r>
          </a:p>
        </p:txBody>
      </p:sp>
      <p:sp>
        <p:nvSpPr>
          <p:cNvPr id="13318" name="Text Box 3"/>
          <p:cNvSpPr txBox="1">
            <a:spLocks noChangeArrowheads="1"/>
          </p:cNvSpPr>
          <p:nvPr/>
        </p:nvSpPr>
        <p:spPr bwMode="auto">
          <a:xfrm>
            <a:off x="1016000" y="1600200"/>
            <a:ext cx="690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1800" dirty="0">
                <a:latin typeface="Arial" charset="0"/>
              </a:rPr>
              <a:t>The upward velocity of a rocket is given at three different times</a:t>
            </a:r>
          </a:p>
        </p:txBody>
      </p:sp>
      <p:graphicFrame>
        <p:nvGraphicFramePr>
          <p:cNvPr id="56465" name="Group 145"/>
          <p:cNvGraphicFramePr>
            <a:graphicFrameLocks noGrp="1"/>
          </p:cNvGraphicFramePr>
          <p:nvPr>
            <p:ph idx="1"/>
          </p:nvPr>
        </p:nvGraphicFramePr>
        <p:xfrm>
          <a:off x="1117600" y="2743200"/>
          <a:ext cx="5994400" cy="1828800"/>
        </p:xfrm>
        <a:graphic>
          <a:graphicData uri="http://schemas.openxmlformats.org/drawingml/2006/table">
            <a:tbl>
              <a:tblPr/>
              <a:tblGrid>
                <a:gridCol w="2438400"/>
                <a:gridCol w="3556000"/>
              </a:tblGrid>
              <a:tr h="3810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ahoma" charset="0"/>
                          <a:cs typeface="Times New Roman" pitchFamily="18" charset="0"/>
                        </a:rPr>
                        <a:t>Time, </a:t>
                      </a:r>
                      <a:endParaRPr kumimoji="0" lang="en-US" sz="24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ahoma" charset="0"/>
                          <a:cs typeface="Times New Roman" pitchFamily="18" charset="0"/>
                        </a:rPr>
                        <a:t> Velocity, </a:t>
                      </a:r>
                      <a:endParaRPr kumimoji="0" lang="en-US" sz="24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ahoma" charset="0"/>
                          <a:cs typeface="Times New Roman" pitchFamily="18" charset="0"/>
                        </a:rPr>
                        <a:t>5</a:t>
                      </a:r>
                      <a:endParaRPr kumimoji="0" lang="en-US" sz="24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ahoma" charset="0"/>
                          <a:cs typeface="Times New Roman" pitchFamily="18" charset="0"/>
                        </a:rPr>
                        <a:t>106.8</a:t>
                      </a:r>
                      <a:endParaRPr kumimoji="0" lang="en-US" sz="24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ahoma" charset="0"/>
                          <a:cs typeface="Times New Roman" pitchFamily="18" charset="0"/>
                        </a:rPr>
                        <a:t>8</a:t>
                      </a:r>
                      <a:endParaRPr kumimoji="0" lang="en-US" sz="24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ahoma" charset="0"/>
                          <a:cs typeface="Times New Roman" pitchFamily="18" charset="0"/>
                        </a:rPr>
                        <a:t>177.2</a:t>
                      </a:r>
                      <a:endParaRPr kumimoji="0" lang="en-US" sz="24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ahoma" charset="0"/>
                          <a:cs typeface="Times New Roman" pitchFamily="18" charset="0"/>
                        </a:rPr>
                        <a:t>12</a:t>
                      </a:r>
                      <a:endParaRPr kumimoji="0" lang="en-US" sz="24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ahoma" charset="0"/>
                          <a:cs typeface="Times New Roman" pitchFamily="18" charset="0"/>
                        </a:rPr>
                        <a:t>279.2</a:t>
                      </a:r>
                      <a:endParaRPr kumimoji="0" lang="en-US" sz="24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13336" name="Picture 138" descr="picture of rock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0" y="1981200"/>
            <a:ext cx="298026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7" name="Text Box 139"/>
          <p:cNvSpPr txBox="1">
            <a:spLocks noChangeArrowheads="1"/>
          </p:cNvSpPr>
          <p:nvPr/>
        </p:nvSpPr>
        <p:spPr bwMode="auto">
          <a:xfrm>
            <a:off x="1016000" y="4953001"/>
            <a:ext cx="822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1800" dirty="0">
                <a:latin typeface="Arial" charset="0"/>
              </a:rPr>
              <a:t>The velocity data is approximated by a polynomial as:</a:t>
            </a:r>
          </a:p>
        </p:txBody>
      </p:sp>
      <p:sp>
        <p:nvSpPr>
          <p:cNvPr id="13338" name="Rectangle 141"/>
          <p:cNvSpPr>
            <a:spLocks noChangeArrowheads="1"/>
          </p:cNvSpPr>
          <p:nvPr/>
        </p:nvSpPr>
        <p:spPr bwMode="auto">
          <a:xfrm>
            <a:off x="0" y="307910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3314" name="Object 140"/>
          <p:cNvGraphicFramePr>
            <a:graphicFrameLocks noChangeAspect="1"/>
          </p:cNvGraphicFramePr>
          <p:nvPr/>
        </p:nvGraphicFramePr>
        <p:xfrm>
          <a:off x="1828800" y="5334001"/>
          <a:ext cx="7823200" cy="588963"/>
        </p:xfrm>
        <a:graphic>
          <a:graphicData uri="http://schemas.openxmlformats.org/presentationml/2006/ole">
            <mc:AlternateContent xmlns:mc="http://schemas.openxmlformats.org/markup-compatibility/2006">
              <mc:Choice xmlns:v="urn:schemas-microsoft-com:vml" Requires="v">
                <p:oleObj spid="_x0000_s72898" name="Equation" r:id="rId5" imgW="2362200" imgH="241300" progId="Equation.3">
                  <p:embed/>
                </p:oleObj>
              </mc:Choice>
              <mc:Fallback>
                <p:oleObj name="Equation" r:id="rId5" imgW="23622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5334001"/>
                        <a:ext cx="7823200"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39" name="Text Box 142"/>
          <p:cNvSpPr txBox="1">
            <a:spLocks noChangeArrowheads="1"/>
          </p:cNvSpPr>
          <p:nvPr/>
        </p:nvSpPr>
        <p:spPr bwMode="auto">
          <a:xfrm>
            <a:off x="1117600" y="6019800"/>
            <a:ext cx="965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dirty="0">
                <a:latin typeface="Arial" charset="0"/>
              </a:rPr>
              <a:t>Find the velocity at t=6 seconds .</a:t>
            </a:r>
          </a:p>
        </p:txBody>
      </p:sp>
      <p:graphicFrame>
        <p:nvGraphicFramePr>
          <p:cNvPr id="13315" name="Object 146"/>
          <p:cNvGraphicFramePr>
            <a:graphicFrameLocks noChangeAspect="1"/>
          </p:cNvGraphicFramePr>
          <p:nvPr/>
        </p:nvGraphicFramePr>
        <p:xfrm>
          <a:off x="2597151" y="2743200"/>
          <a:ext cx="800100" cy="477838"/>
        </p:xfrm>
        <a:graphic>
          <a:graphicData uri="http://schemas.openxmlformats.org/presentationml/2006/ole">
            <mc:AlternateContent xmlns:mc="http://schemas.openxmlformats.org/markup-compatibility/2006">
              <mc:Choice xmlns:v="urn:schemas-microsoft-com:vml" Requires="v">
                <p:oleObj spid="_x0000_s72899" name="Equation" r:id="rId7" imgW="266400" imgH="215640" progId="Equation.3">
                  <p:embed/>
                </p:oleObj>
              </mc:Choice>
              <mc:Fallback>
                <p:oleObj name="Equation" r:id="rId7" imgW="2664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7151" y="2743200"/>
                        <a:ext cx="8001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147"/>
          <p:cNvGraphicFramePr>
            <a:graphicFrameLocks noChangeAspect="1"/>
          </p:cNvGraphicFramePr>
          <p:nvPr/>
        </p:nvGraphicFramePr>
        <p:xfrm>
          <a:off x="5689600" y="2743200"/>
          <a:ext cx="1371600" cy="477838"/>
        </p:xfrm>
        <a:graphic>
          <a:graphicData uri="http://schemas.openxmlformats.org/presentationml/2006/ole">
            <mc:AlternateContent xmlns:mc="http://schemas.openxmlformats.org/markup-compatibility/2006">
              <mc:Choice xmlns:v="urn:schemas-microsoft-com:vml" Requires="v">
                <p:oleObj spid="_x0000_s72900" name="Equation" r:id="rId9" imgW="457200" imgH="215640" progId="Equation.3">
                  <p:embed/>
                </p:oleObj>
              </mc:Choice>
              <mc:Fallback>
                <p:oleObj name="Equation" r:id="rId9" imgW="4572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9600" y="2743200"/>
                        <a:ext cx="13716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40" name="Text Box 3"/>
          <p:cNvSpPr txBox="1">
            <a:spLocks noChangeArrowheads="1"/>
          </p:cNvSpPr>
          <p:nvPr/>
        </p:nvSpPr>
        <p:spPr bwMode="auto">
          <a:xfrm>
            <a:off x="1117600" y="2362200"/>
            <a:ext cx="4673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1800" b="1" dirty="0">
                <a:latin typeface="Arial" charset="0"/>
              </a:rPr>
              <a:t>Table 1</a:t>
            </a:r>
            <a:r>
              <a:rPr lang="en-US" altLang="en-US" sz="1800" dirty="0">
                <a:latin typeface="Arial" charset="0"/>
              </a:rPr>
              <a:t> Velocity vs. time data.</a:t>
            </a:r>
          </a:p>
        </p:txBody>
      </p:sp>
    </p:spTree>
    <p:extLst>
      <p:ext uri="{BB962C8B-B14F-4D97-AF65-F5344CB8AC3E}">
        <p14:creationId xmlns:p14="http://schemas.microsoft.com/office/powerpoint/2010/main" val="25113918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pPr eaLnBrk="1" hangingPunct="1"/>
            <a:r>
              <a:rPr lang="en-US" altLang="en-US" smtClean="0"/>
              <a:t>Example 1 Cont. </a:t>
            </a:r>
          </a:p>
        </p:txBody>
      </p:sp>
      <p:sp>
        <p:nvSpPr>
          <p:cNvPr id="14342" name="Text Box 3"/>
          <p:cNvSpPr txBox="1">
            <a:spLocks noChangeArrowheads="1"/>
          </p:cNvSpPr>
          <p:nvPr/>
        </p:nvSpPr>
        <p:spPr bwMode="auto">
          <a:xfrm>
            <a:off x="1219200" y="1219200"/>
            <a:ext cx="934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tLang="en-US">
                <a:latin typeface="Arial" charset="0"/>
              </a:rPr>
              <a:t>Assume</a:t>
            </a:r>
          </a:p>
        </p:txBody>
      </p:sp>
      <p:sp>
        <p:nvSpPr>
          <p:cNvPr id="14343" name="Rectangle 5"/>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4338" name="Object 27"/>
          <p:cNvGraphicFramePr>
            <a:graphicFrameLocks noGrp="1" noChangeAspect="1"/>
          </p:cNvGraphicFramePr>
          <p:nvPr>
            <p:ph sz="half" idx="2"/>
          </p:nvPr>
        </p:nvGraphicFramePr>
        <p:xfrm>
          <a:off x="3149600" y="1752601"/>
          <a:ext cx="5384800" cy="379413"/>
        </p:xfrm>
        <a:graphic>
          <a:graphicData uri="http://schemas.openxmlformats.org/presentationml/2006/ole">
            <mc:AlternateContent xmlns:mc="http://schemas.openxmlformats.org/markup-compatibility/2006">
              <mc:Choice xmlns:v="urn:schemas-microsoft-com:vml" Requires="v">
                <p:oleObj spid="_x0000_s73922" name="Equation" r:id="rId4" imgW="1981080" imgH="241200" progId="Equation.3">
                  <p:embed/>
                </p:oleObj>
              </mc:Choice>
              <mc:Fallback>
                <p:oleObj name="Equation" r:id="rId4" imgW="19810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600" y="1752601"/>
                        <a:ext cx="5384800"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4" name="Rectangle 31"/>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4339" name="Object 30"/>
          <p:cNvGraphicFramePr>
            <a:graphicFrameLocks noChangeAspect="1"/>
          </p:cNvGraphicFramePr>
          <p:nvPr/>
        </p:nvGraphicFramePr>
        <p:xfrm>
          <a:off x="3249085" y="2762250"/>
          <a:ext cx="4777316" cy="1371600"/>
        </p:xfrm>
        <a:graphic>
          <a:graphicData uri="http://schemas.openxmlformats.org/presentationml/2006/ole">
            <mc:AlternateContent xmlns:mc="http://schemas.openxmlformats.org/markup-compatibility/2006">
              <mc:Choice xmlns:v="urn:schemas-microsoft-com:vml" Requires="v">
                <p:oleObj spid="_x0000_s73923" name="Equation" r:id="rId6" imgW="1447560" imgH="736560" progId="Equation.3">
                  <p:embed/>
                </p:oleObj>
              </mc:Choice>
              <mc:Fallback>
                <p:oleObj name="Equation" r:id="rId6" imgW="1447560" imgH="736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9085" y="2762250"/>
                        <a:ext cx="4777316"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5" name="Text Box 33"/>
          <p:cNvSpPr txBox="1">
            <a:spLocks noChangeArrowheads="1"/>
          </p:cNvSpPr>
          <p:nvPr/>
        </p:nvSpPr>
        <p:spPr bwMode="auto">
          <a:xfrm>
            <a:off x="1625600" y="2305051"/>
            <a:ext cx="812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1800">
                <a:latin typeface="Arial" charset="0"/>
              </a:rPr>
              <a:t>Results in a matrix template of the form:</a:t>
            </a:r>
          </a:p>
        </p:txBody>
      </p:sp>
      <p:sp>
        <p:nvSpPr>
          <p:cNvPr id="14346" name="Text Box 34"/>
          <p:cNvSpPr txBox="1">
            <a:spLocks noChangeArrowheads="1"/>
          </p:cNvSpPr>
          <p:nvPr/>
        </p:nvSpPr>
        <p:spPr bwMode="auto">
          <a:xfrm>
            <a:off x="1219200" y="4419601"/>
            <a:ext cx="873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1800">
                <a:latin typeface="Arial" charset="0"/>
              </a:rPr>
              <a:t>Using data from Table 1, the matrix becomes:</a:t>
            </a:r>
          </a:p>
        </p:txBody>
      </p:sp>
      <p:sp>
        <p:nvSpPr>
          <p:cNvPr id="14347" name="Rectangle 36"/>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4340" name="Object 35"/>
          <p:cNvGraphicFramePr>
            <a:graphicFrameLocks noChangeAspect="1"/>
          </p:cNvGraphicFramePr>
          <p:nvPr/>
        </p:nvGraphicFramePr>
        <p:xfrm>
          <a:off x="3266018" y="4800600"/>
          <a:ext cx="4641849" cy="1219200"/>
        </p:xfrm>
        <a:graphic>
          <a:graphicData uri="http://schemas.openxmlformats.org/presentationml/2006/ole">
            <mc:AlternateContent xmlns:mc="http://schemas.openxmlformats.org/markup-compatibility/2006">
              <mc:Choice xmlns:v="urn:schemas-microsoft-com:vml" Requires="v">
                <p:oleObj spid="_x0000_s73924" name="Equation" r:id="rId8" imgW="1790640" imgH="711000" progId="Equation.3">
                  <p:embed/>
                </p:oleObj>
              </mc:Choice>
              <mc:Fallback>
                <p:oleObj name="Equation" r:id="rId8" imgW="179064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6018" y="4800600"/>
                        <a:ext cx="4641849"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Group 145"/>
          <p:cNvGraphicFramePr>
            <a:graphicFrameLocks noGrp="1"/>
          </p:cNvGraphicFramePr>
          <p:nvPr>
            <p:ph idx="1"/>
            <p:extLst>
              <p:ext uri="{D42A27DB-BD31-4B8C-83A1-F6EECF244321}">
                <p14:modId xmlns:p14="http://schemas.microsoft.com/office/powerpoint/2010/main" val="1951543290"/>
              </p:ext>
            </p:extLst>
          </p:nvPr>
        </p:nvGraphicFramePr>
        <p:xfrm>
          <a:off x="8637517" y="3505201"/>
          <a:ext cx="3317922" cy="1341120"/>
        </p:xfrm>
        <a:graphic>
          <a:graphicData uri="http://schemas.openxmlformats.org/drawingml/2006/table">
            <a:tbl>
              <a:tblPr/>
              <a:tblGrid>
                <a:gridCol w="1349663"/>
                <a:gridCol w="1968259"/>
              </a:tblGrid>
              <a:tr h="3036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ahoma" charset="0"/>
                          <a:cs typeface="Times New Roman" pitchFamily="18" charset="0"/>
                        </a:rPr>
                        <a:t>Time, </a:t>
                      </a:r>
                      <a:endParaRPr kumimoji="0" lang="en-US" sz="16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ahoma" charset="0"/>
                          <a:cs typeface="Times New Roman" pitchFamily="18" charset="0"/>
                        </a:rPr>
                        <a:t> Velocity, </a:t>
                      </a:r>
                      <a:endParaRPr kumimoji="0" lang="en-US" sz="16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36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charset="0"/>
                          <a:cs typeface="Times New Roman" pitchFamily="18" charset="0"/>
                        </a:rPr>
                        <a:t>5</a:t>
                      </a:r>
                      <a:endParaRPr kumimoji="0" lang="en-US" sz="16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charset="0"/>
                          <a:cs typeface="Times New Roman" pitchFamily="18" charset="0"/>
                        </a:rPr>
                        <a:t>106.8</a:t>
                      </a:r>
                      <a:endParaRPr kumimoji="0" lang="en-US" sz="16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36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charset="0"/>
                          <a:cs typeface="Times New Roman" pitchFamily="18" charset="0"/>
                        </a:rPr>
                        <a:t>8</a:t>
                      </a:r>
                      <a:endParaRPr kumimoji="0" lang="en-US" sz="16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charset="0"/>
                          <a:cs typeface="Times New Roman" pitchFamily="18" charset="0"/>
                        </a:rPr>
                        <a:t>177.2</a:t>
                      </a:r>
                      <a:endParaRPr kumimoji="0" lang="en-US" sz="16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36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charset="0"/>
                          <a:cs typeface="Times New Roman" pitchFamily="18" charset="0"/>
                        </a:rPr>
                        <a:t>12</a:t>
                      </a:r>
                      <a:endParaRPr kumimoji="0" lang="en-US" sz="16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charset="0"/>
                          <a:cs typeface="Times New Roman" pitchFamily="18" charset="0"/>
                        </a:rPr>
                        <a:t>279.2</a:t>
                      </a:r>
                      <a:endParaRPr kumimoji="0" lang="en-US" sz="1600" b="0" i="0" u="none" strike="noStrike" cap="none" normalizeH="0" baseline="0" dirty="0" smtClean="0">
                        <a:ln>
                          <a:noFill/>
                        </a:ln>
                        <a:solidFill>
                          <a:schemeClr val="tx1"/>
                        </a:solidFill>
                        <a:effectLst/>
                        <a:latin typeface="Tahoma"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TextBox 1"/>
          <p:cNvSpPr txBox="1"/>
          <p:nvPr/>
        </p:nvSpPr>
        <p:spPr>
          <a:xfrm>
            <a:off x="8734567" y="3056256"/>
            <a:ext cx="796628" cy="369332"/>
          </a:xfrm>
          <a:prstGeom prst="rect">
            <a:avLst/>
          </a:prstGeom>
          <a:noFill/>
        </p:spPr>
        <p:txBody>
          <a:bodyPr wrap="none" rtlCol="0">
            <a:spAutoFit/>
          </a:bodyPr>
          <a:lstStyle/>
          <a:p>
            <a:r>
              <a:rPr lang="en-US" dirty="0" smtClean="0"/>
              <a:t>Table1</a:t>
            </a:r>
            <a:endParaRPr lang="en-US" dirty="0"/>
          </a:p>
        </p:txBody>
      </p:sp>
    </p:spTree>
    <p:extLst>
      <p:ext uri="{BB962C8B-B14F-4D97-AF65-F5344CB8AC3E}">
        <p14:creationId xmlns:p14="http://schemas.microsoft.com/office/powerpoint/2010/main" val="3402861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Vector?</a:t>
            </a:r>
            <a:endParaRPr lang="en-US" dirty="0"/>
          </a:p>
        </p:txBody>
      </p:sp>
      <p:sp>
        <p:nvSpPr>
          <p:cNvPr id="89090"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a:off x="914400" y="2743201"/>
            <a:ext cx="8229600" cy="646331"/>
          </a:xfrm>
          <a:prstGeom prst="rect">
            <a:avLst/>
          </a:prstGeom>
        </p:spPr>
        <p:txBody>
          <a:bodyPr wrap="square">
            <a:spAutoFit/>
          </a:bodyPr>
          <a:lstStyle/>
          <a:p>
            <a:r>
              <a:rPr lang="en-US" b="1" dirty="0">
                <a:latin typeface="Times New Roman" pitchFamily="18" charset="0"/>
                <a:cs typeface="Times New Roman" pitchFamily="18" charset="0"/>
              </a:rPr>
              <a:t>Row Vector: </a:t>
            </a:r>
          </a:p>
          <a:p>
            <a:r>
              <a:rPr lang="en-US" dirty="0">
                <a:latin typeface="Times New Roman" pitchFamily="18" charset="0"/>
                <a:cs typeface="Times New Roman" pitchFamily="18" charset="0"/>
              </a:rPr>
              <a:t>If a </a:t>
            </a:r>
            <a:r>
              <a:rPr lang="en-US" dirty="0" smtClean="0">
                <a:latin typeface="Times New Roman" pitchFamily="18" charset="0"/>
                <a:cs typeface="Times New Roman" pitchFamily="18" charset="0"/>
              </a:rPr>
              <a:t>matrix [</a:t>
            </a:r>
            <a:r>
              <a:rPr lang="en-US" i="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has one row, it is called a row vector</a:t>
            </a:r>
            <a:endParaRPr lang="en-US" dirty="0">
              <a:latin typeface="Times New Roman" pitchFamily="18" charset="0"/>
              <a:cs typeface="Times New Roman" pitchFamily="18" charset="0"/>
            </a:endParaRPr>
          </a:p>
        </p:txBody>
      </p:sp>
      <p:graphicFrame>
        <p:nvGraphicFramePr>
          <p:cNvPr id="9" name="Object 1"/>
          <p:cNvGraphicFramePr>
            <a:graphicFrameLocks noChangeAspect="1"/>
          </p:cNvGraphicFramePr>
          <p:nvPr>
            <p:extLst>
              <p:ext uri="{D42A27DB-BD31-4B8C-83A1-F6EECF244321}">
                <p14:modId xmlns:p14="http://schemas.microsoft.com/office/powerpoint/2010/main" val="2357544635"/>
              </p:ext>
            </p:extLst>
          </p:nvPr>
        </p:nvGraphicFramePr>
        <p:xfrm>
          <a:off x="7498687" y="2913966"/>
          <a:ext cx="2286000" cy="304800"/>
        </p:xfrm>
        <a:graphic>
          <a:graphicData uri="http://schemas.openxmlformats.org/presentationml/2006/ole">
            <mc:AlternateContent xmlns:mc="http://schemas.openxmlformats.org/markup-compatibility/2006">
              <mc:Choice xmlns:v="urn:schemas-microsoft-com:vml" Requires="v">
                <p:oleObj spid="_x0000_s5376" name="Equation" r:id="rId3" imgW="1282700" imgH="228600" progId="Equation.3">
                  <p:embed/>
                </p:oleObj>
              </mc:Choice>
              <mc:Fallback>
                <p:oleObj name="Equation" r:id="rId3" imgW="1282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687" y="2913966"/>
                        <a:ext cx="22860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3"/>
          <p:cNvSpPr>
            <a:spLocks noChangeArrowheads="1"/>
          </p:cNvSpPr>
          <p:nvPr/>
        </p:nvSpPr>
        <p:spPr bwMode="auto">
          <a:xfrm>
            <a:off x="1572497" y="3364468"/>
            <a:ext cx="394858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dirty="0">
                <a:latin typeface="Times New Roman" pitchFamily="18" charset="0"/>
                <a:ea typeface="Times New Roman" pitchFamily="18" charset="0"/>
                <a:cs typeface="Times New Roman" pitchFamily="18" charset="0"/>
              </a:rPr>
              <a:t>a</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nd </a:t>
            </a:r>
            <a:r>
              <a:rPr kumimoji="0" lang="en-US"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n </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is the dimension of the row vector.</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3" name="Rectangle 12"/>
          <p:cNvSpPr/>
          <p:nvPr/>
        </p:nvSpPr>
        <p:spPr>
          <a:xfrm>
            <a:off x="914400" y="1600200"/>
            <a:ext cx="10058400" cy="1092607"/>
          </a:xfrm>
          <a:prstGeom prst="rect">
            <a:avLst/>
          </a:prstGeom>
        </p:spPr>
        <p:txBody>
          <a:bodyPr wrap="square">
            <a:spAutoFit/>
          </a:bodyPr>
          <a:lstStyle/>
          <a:p>
            <a:pPr>
              <a:lnSpc>
                <a:spcPts val="2600"/>
              </a:lnSpc>
            </a:pPr>
            <a:r>
              <a:rPr lang="en-US" b="1" dirty="0" smtClean="0">
                <a:latin typeface="Times New Roman" pitchFamily="18" charset="0"/>
                <a:cs typeface="Times New Roman" pitchFamily="18" charset="0"/>
              </a:rPr>
              <a:t>What is a vector?</a:t>
            </a:r>
          </a:p>
          <a:p>
            <a:pPr>
              <a:lnSpc>
                <a:spcPts val="2600"/>
              </a:lnSpc>
            </a:pPr>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vector is a matrix that has only one row or one column.  There are two types of vectors – row vectors and column vectors.</a:t>
            </a:r>
          </a:p>
        </p:txBody>
      </p:sp>
      <p:sp>
        <p:nvSpPr>
          <p:cNvPr id="89092" name="Rectangle 4"/>
          <p:cNvSpPr>
            <a:spLocks noChangeArrowheads="1"/>
          </p:cNvSpPr>
          <p:nvPr/>
        </p:nvSpPr>
        <p:spPr bwMode="auto">
          <a:xfrm>
            <a:off x="1016000" y="3951776"/>
            <a:ext cx="7924800" cy="630918"/>
          </a:xfrm>
          <a:prstGeom prst="rect">
            <a:avLst/>
          </a:prstGeom>
          <a:noFill/>
          <a:ln w="9525">
            <a:noFill/>
            <a:miter lim="800000"/>
            <a:headEnd/>
            <a:tailEnd/>
          </a:ln>
          <a:effectLst/>
        </p:spPr>
        <p:txBody>
          <a:bodyPr vert="horz" wrap="square" lIns="0" tIns="0" rIns="0" bIns="76176"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Column vector: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If a matrix [</a:t>
            </a:r>
            <a:r>
              <a:rPr kumimoji="0" lang="en-US"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a:t>
            </a:r>
            <a:r>
              <a:rPr kumimoji="0" lang="en-US" b="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has one column, it is called a column vector</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89094" name="Rectangle 6"/>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9093" name="Object 5"/>
          <p:cNvGraphicFramePr>
            <a:graphicFrameLocks noChangeAspect="1"/>
          </p:cNvGraphicFramePr>
          <p:nvPr/>
        </p:nvGraphicFramePr>
        <p:xfrm>
          <a:off x="4978400" y="4637577"/>
          <a:ext cx="1219200" cy="1240077"/>
        </p:xfrm>
        <a:graphic>
          <a:graphicData uri="http://schemas.openxmlformats.org/presentationml/2006/ole">
            <mc:AlternateContent xmlns:mc="http://schemas.openxmlformats.org/markup-compatibility/2006">
              <mc:Choice xmlns:v="urn:schemas-microsoft-com:vml" Requires="v">
                <p:oleObj spid="_x0000_s5377" name="Equation" r:id="rId5" imgW="698500" imgH="939800" progId="Equation.3">
                  <p:embed/>
                </p:oleObj>
              </mc:Choice>
              <mc:Fallback>
                <p:oleObj name="Equation" r:id="rId5" imgW="698500" imgH="93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8400" y="4637577"/>
                        <a:ext cx="1219200" cy="12400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914401" y="5943600"/>
            <a:ext cx="3583097" cy="369332"/>
          </a:xfrm>
          <a:prstGeom prst="rect">
            <a:avLst/>
          </a:prstGeom>
        </p:spPr>
        <p:txBody>
          <a:bodyPr wrap="none">
            <a:spAutoFit/>
          </a:bodyPr>
          <a:lstStyle/>
          <a:p>
            <a:r>
              <a:rPr lang="en-US" dirty="0">
                <a:latin typeface="Times New Roman" pitchFamily="18" charset="0"/>
                <a:cs typeface="Times New Roman" pitchFamily="18" charset="0"/>
              </a:rPr>
              <a:t>a</a:t>
            </a:r>
            <a:r>
              <a:rPr lang="en-US" dirty="0" smtClean="0">
                <a:latin typeface="Times New Roman" pitchFamily="18" charset="0"/>
                <a:cs typeface="Times New Roman" pitchFamily="18" charset="0"/>
              </a:rPr>
              <a:t>nd </a:t>
            </a:r>
            <a:r>
              <a:rPr lang="en-US" i="1" dirty="0" smtClean="0">
                <a:latin typeface="Times New Roman" pitchFamily="18" charset="0"/>
                <a:cs typeface="Times New Roman" pitchFamily="18" charset="0"/>
              </a:rPr>
              <a:t>m </a:t>
            </a:r>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the dimension of the vector.</a:t>
            </a:r>
          </a:p>
        </p:txBody>
      </p:sp>
      <p:graphicFrame>
        <p:nvGraphicFramePr>
          <p:cNvPr id="3" name="Object 2"/>
          <p:cNvGraphicFramePr>
            <a:graphicFrameLocks noChangeAspect="1"/>
          </p:cNvGraphicFramePr>
          <p:nvPr>
            <p:extLst>
              <p:ext uri="{D42A27DB-BD31-4B8C-83A1-F6EECF244321}">
                <p14:modId xmlns:p14="http://schemas.microsoft.com/office/powerpoint/2010/main" val="4245964663"/>
              </p:ext>
            </p:extLst>
          </p:nvPr>
        </p:nvGraphicFramePr>
        <p:xfrm>
          <a:off x="6825397" y="3258622"/>
          <a:ext cx="4230806" cy="466417"/>
        </p:xfrm>
        <a:graphic>
          <a:graphicData uri="http://schemas.openxmlformats.org/presentationml/2006/ole">
            <mc:AlternateContent xmlns:mc="http://schemas.openxmlformats.org/markup-compatibility/2006">
              <mc:Choice xmlns:v="urn:schemas-microsoft-com:vml" Requires="v">
                <p:oleObj spid="_x0000_s5378" name="Equation" r:id="rId7" imgW="1358310" imgH="203112" progId="Equation.3">
                  <p:embed/>
                </p:oleObj>
              </mc:Choice>
              <mc:Fallback>
                <p:oleObj name="Equation" r:id="rId7" imgW="1358310" imgH="203112"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5397" y="3258622"/>
                        <a:ext cx="4230806" cy="466417"/>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945661036"/>
              </p:ext>
            </p:extLst>
          </p:nvPr>
        </p:nvGraphicFramePr>
        <p:xfrm>
          <a:off x="7010400" y="4646057"/>
          <a:ext cx="2133600" cy="1666875"/>
        </p:xfrm>
        <a:graphic>
          <a:graphicData uri="http://schemas.openxmlformats.org/presentationml/2006/ole">
            <mc:AlternateContent xmlns:mc="http://schemas.openxmlformats.org/markup-compatibility/2006">
              <mc:Choice xmlns:v="urn:schemas-microsoft-com:vml" Requires="v">
                <p:oleObj spid="_x0000_s5379" name="Equation" r:id="rId9" imgW="685800" imgH="711200" progId="Equation.3">
                  <p:embed/>
                </p:oleObj>
              </mc:Choice>
              <mc:Fallback>
                <p:oleObj name="Equation" r:id="rId9" imgW="685800" imgH="711200" progId="Equation.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0400" y="4646057"/>
                        <a:ext cx="21336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670491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a:xfrm>
            <a:off x="711200" y="381000"/>
            <a:ext cx="11480800" cy="838200"/>
          </a:xfrm>
        </p:spPr>
        <p:txBody>
          <a:bodyPr>
            <a:normAutofit fontScale="90000"/>
          </a:bodyPr>
          <a:lstStyle/>
          <a:p>
            <a:pPr eaLnBrk="1" hangingPunct="1"/>
            <a:r>
              <a:rPr lang="en-US" altLang="en-US" smtClean="0"/>
              <a:t/>
            </a:r>
            <a:br>
              <a:rPr lang="en-US" altLang="en-US" smtClean="0"/>
            </a:br>
            <a:r>
              <a:rPr lang="en-US" altLang="en-US" smtClean="0"/>
              <a:t>Example 1 Cont.</a:t>
            </a:r>
            <a:br>
              <a:rPr lang="en-US" altLang="en-US" smtClean="0"/>
            </a:br>
            <a:endParaRPr lang="en-US" altLang="en-US" smtClean="0"/>
          </a:p>
        </p:txBody>
      </p:sp>
      <p:sp>
        <p:nvSpPr>
          <p:cNvPr id="15364" name="Rectangle 5"/>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5365" name="Rectangle 31"/>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5366" name="Rectangle 36"/>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5362" name="Object 35"/>
          <p:cNvGraphicFramePr>
            <a:graphicFrameLocks noChangeAspect="1"/>
          </p:cNvGraphicFramePr>
          <p:nvPr/>
        </p:nvGraphicFramePr>
        <p:xfrm>
          <a:off x="609600" y="1219201"/>
          <a:ext cx="11074400" cy="1484313"/>
        </p:xfrm>
        <a:graphic>
          <a:graphicData uri="http://schemas.openxmlformats.org/presentationml/2006/ole">
            <mc:AlternateContent xmlns:mc="http://schemas.openxmlformats.org/markup-compatibility/2006">
              <mc:Choice xmlns:v="urn:schemas-microsoft-com:vml" Requires="v">
                <p:oleObj spid="_x0000_s74818" name="Equation" r:id="rId4" imgW="3504960" imgH="711000" progId="Equation.3">
                  <p:embed/>
                </p:oleObj>
              </mc:Choice>
              <mc:Fallback>
                <p:oleObj name="Equation" r:id="rId4" imgW="350496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19201"/>
                        <a:ext cx="11074400" cy="148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7" name="Text Box 10"/>
          <p:cNvSpPr txBox="1">
            <a:spLocks noChangeArrowheads="1"/>
          </p:cNvSpPr>
          <p:nvPr/>
        </p:nvSpPr>
        <p:spPr bwMode="auto">
          <a:xfrm>
            <a:off x="914400" y="3581400"/>
            <a:ext cx="9753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buFontTx/>
              <a:buAutoNum type="arabicPeriod"/>
            </a:pPr>
            <a:r>
              <a:rPr lang="en-US" altLang="en-US" sz="3200"/>
              <a:t>Forward Elimination</a:t>
            </a:r>
          </a:p>
          <a:p>
            <a:pPr eaLnBrk="1" hangingPunct="1">
              <a:buFontTx/>
              <a:buAutoNum type="arabicPeriod"/>
            </a:pPr>
            <a:r>
              <a:rPr lang="en-US" altLang="en-US" sz="3200"/>
              <a:t>Back Substitution</a:t>
            </a:r>
          </a:p>
        </p:txBody>
      </p:sp>
    </p:spTree>
    <p:extLst>
      <p:ext uri="{BB962C8B-B14F-4D97-AF65-F5344CB8AC3E}">
        <p14:creationId xmlns:p14="http://schemas.microsoft.com/office/powerpoint/2010/main" val="41122014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711200" y="2895600"/>
            <a:ext cx="10972800" cy="1143000"/>
          </a:xfrm>
        </p:spPr>
        <p:txBody>
          <a:bodyPr/>
          <a:lstStyle/>
          <a:p>
            <a:pPr eaLnBrk="1" hangingPunct="1"/>
            <a:r>
              <a:rPr lang="en-US" altLang="en-US" smtClean="0"/>
              <a:t>Forward Elimination</a:t>
            </a:r>
          </a:p>
        </p:txBody>
      </p:sp>
    </p:spTree>
    <p:extLst>
      <p:ext uri="{BB962C8B-B14F-4D97-AF65-F5344CB8AC3E}">
        <p14:creationId xmlns:p14="http://schemas.microsoft.com/office/powerpoint/2010/main" val="4416726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609600" y="457200"/>
            <a:ext cx="10972800" cy="1143000"/>
          </a:xfrm>
        </p:spPr>
        <p:txBody>
          <a:bodyPr/>
          <a:lstStyle/>
          <a:p>
            <a:pPr eaLnBrk="1" hangingPunct="1"/>
            <a:r>
              <a:rPr lang="en-US" altLang="en-US" smtClean="0"/>
              <a:t>Number of Steps of Forward Elimination</a:t>
            </a:r>
          </a:p>
        </p:txBody>
      </p:sp>
      <p:sp>
        <p:nvSpPr>
          <p:cNvPr id="71683" name="Rectangle 3"/>
          <p:cNvSpPr>
            <a:spLocks noGrp="1" noChangeArrowheads="1"/>
          </p:cNvSpPr>
          <p:nvPr>
            <p:ph type="body" idx="4294967295"/>
          </p:nvPr>
        </p:nvSpPr>
        <p:spPr>
          <a:xfrm>
            <a:off x="609600" y="2209801"/>
            <a:ext cx="10972800" cy="3078163"/>
          </a:xfrm>
        </p:spPr>
        <p:txBody>
          <a:bodyPr/>
          <a:lstStyle/>
          <a:p>
            <a:pPr eaLnBrk="1" hangingPunct="1">
              <a:buFontTx/>
              <a:buNone/>
            </a:pPr>
            <a:r>
              <a:rPr lang="en-US" altLang="en-US" smtClean="0"/>
              <a:t>Number of steps of forward elimination is </a:t>
            </a:r>
          </a:p>
          <a:p>
            <a:pPr eaLnBrk="1" hangingPunct="1">
              <a:buFontTx/>
              <a:buNone/>
            </a:pPr>
            <a:r>
              <a:rPr lang="en-US" altLang="en-US" smtClean="0"/>
              <a:t>(</a:t>
            </a:r>
            <a:r>
              <a:rPr lang="en-US" altLang="en-US" i="1" smtClean="0">
                <a:latin typeface="Times New Roman" pitchFamily="18" charset="0"/>
              </a:rPr>
              <a:t>n</a:t>
            </a:r>
            <a:r>
              <a:rPr lang="en-US" altLang="en-US" smtClean="0">
                <a:latin typeface="Symbol" pitchFamily="18" charset="2"/>
              </a:rPr>
              <a:t>-</a:t>
            </a:r>
            <a:r>
              <a:rPr lang="en-US" altLang="en-US" smtClean="0"/>
              <a:t>1)</a:t>
            </a:r>
            <a:r>
              <a:rPr lang="en-US" altLang="en-US" smtClean="0">
                <a:latin typeface="Symbol" pitchFamily="18" charset="2"/>
              </a:rPr>
              <a:t>=</a:t>
            </a:r>
            <a:r>
              <a:rPr lang="en-US" altLang="en-US" smtClean="0"/>
              <a:t>(3</a:t>
            </a:r>
            <a:r>
              <a:rPr lang="en-US" altLang="en-US" smtClean="0">
                <a:latin typeface="Symbol" pitchFamily="18" charset="2"/>
              </a:rPr>
              <a:t>-</a:t>
            </a:r>
            <a:r>
              <a:rPr lang="en-US" altLang="en-US" smtClean="0"/>
              <a:t>1)</a:t>
            </a:r>
            <a:r>
              <a:rPr lang="en-US" altLang="en-US" smtClean="0">
                <a:latin typeface="Symbol" pitchFamily="18" charset="2"/>
              </a:rPr>
              <a:t>=</a:t>
            </a:r>
            <a:r>
              <a:rPr lang="en-US" altLang="en-US" smtClean="0"/>
              <a:t>2</a:t>
            </a:r>
          </a:p>
          <a:p>
            <a:pPr eaLnBrk="1" hangingPunct="1"/>
            <a:endParaRPr lang="en-US" altLang="en-US" smtClean="0"/>
          </a:p>
        </p:txBody>
      </p:sp>
    </p:spTree>
    <p:extLst>
      <p:ext uri="{BB962C8B-B14F-4D97-AF65-F5344CB8AC3E}">
        <p14:creationId xmlns:p14="http://schemas.microsoft.com/office/powerpoint/2010/main" val="35600115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TextBox 12"/>
          <p:cNvSpPr txBox="1">
            <a:spLocks noChangeArrowheads="1"/>
          </p:cNvSpPr>
          <p:nvPr/>
        </p:nvSpPr>
        <p:spPr bwMode="auto">
          <a:xfrm>
            <a:off x="5689600" y="1143000"/>
            <a:ext cx="53848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a:t>Divide Equation 1 by 25 and</a:t>
            </a:r>
          </a:p>
          <a:p>
            <a:pPr algn="l" eaLnBrk="1" hangingPunct="1"/>
            <a:endParaRPr lang="en-US" altLang="en-US" sz="1500"/>
          </a:p>
          <a:p>
            <a:pPr algn="l" eaLnBrk="1" hangingPunct="1"/>
            <a:r>
              <a:rPr lang="en-US" altLang="en-US"/>
              <a:t>multiply it by 64,               .</a:t>
            </a:r>
          </a:p>
        </p:txBody>
      </p:sp>
      <p:sp>
        <p:nvSpPr>
          <p:cNvPr id="16392" name="Rectangle 2"/>
          <p:cNvSpPr>
            <a:spLocks noGrp="1" noChangeArrowheads="1"/>
          </p:cNvSpPr>
          <p:nvPr>
            <p:ph type="title" idx="4294967295"/>
          </p:nvPr>
        </p:nvSpPr>
        <p:spPr>
          <a:xfrm>
            <a:off x="609600" y="152400"/>
            <a:ext cx="10972800" cy="1143000"/>
          </a:xfrm>
        </p:spPr>
        <p:txBody>
          <a:bodyPr/>
          <a:lstStyle/>
          <a:p>
            <a:pPr eaLnBrk="1" hangingPunct="1"/>
            <a:r>
              <a:rPr lang="en-US" altLang="en-US" smtClean="0"/>
              <a:t>Forward Elimination: Step 1</a:t>
            </a:r>
          </a:p>
        </p:txBody>
      </p:sp>
      <p:sp>
        <p:nvSpPr>
          <p:cNvPr id="16393" name="Rectangle 5"/>
          <p:cNvSpPr>
            <a:spLocks noChangeArrowheads="1"/>
          </p:cNvSpPr>
          <p:nvPr/>
        </p:nvSpPr>
        <p:spPr bwMode="auto">
          <a:xfrm>
            <a:off x="0" y="29838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6394" name="Rectangle 7"/>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6395" name="Rectangle 12"/>
          <p:cNvSpPr>
            <a:spLocks noChangeArrowheads="1"/>
          </p:cNvSpPr>
          <p:nvPr/>
        </p:nvSpPr>
        <p:spPr bwMode="auto">
          <a:xfrm>
            <a:off x="2782684" y="3515133"/>
            <a:ext cx="2279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a:t>
            </a:r>
            <a:endParaRPr lang="en-US" altLang="en-US" sz="1800">
              <a:latin typeface="Arial" charset="0"/>
            </a:endParaRPr>
          </a:p>
        </p:txBody>
      </p:sp>
      <p:graphicFrame>
        <p:nvGraphicFramePr>
          <p:cNvPr id="16386" name="Object 14"/>
          <p:cNvGraphicFramePr>
            <a:graphicFrameLocks noChangeAspect="1"/>
          </p:cNvGraphicFramePr>
          <p:nvPr/>
        </p:nvGraphicFramePr>
        <p:xfrm>
          <a:off x="1009651" y="2590800"/>
          <a:ext cx="10098616" cy="438150"/>
        </p:xfrm>
        <a:graphic>
          <a:graphicData uri="http://schemas.openxmlformats.org/presentationml/2006/ole">
            <mc:AlternateContent xmlns:mc="http://schemas.openxmlformats.org/markup-compatibility/2006">
              <mc:Choice xmlns:v="urn:schemas-microsoft-com:vml" Requires="v">
                <p:oleObj spid="_x0000_s76098" name="Equation" r:id="rId4" imgW="3670200" imgH="215640" progId="Equation.3">
                  <p:embed/>
                </p:oleObj>
              </mc:Choice>
              <mc:Fallback>
                <p:oleObj name="Equation" r:id="rId4" imgW="367020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651" y="2590800"/>
                        <a:ext cx="10098616"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17"/>
          <p:cNvGraphicFramePr>
            <a:graphicFrameLocks noChangeAspect="1"/>
          </p:cNvGraphicFramePr>
          <p:nvPr/>
        </p:nvGraphicFramePr>
        <p:xfrm>
          <a:off x="5689601" y="3352800"/>
          <a:ext cx="5941484" cy="1390650"/>
        </p:xfrm>
        <a:graphic>
          <a:graphicData uri="http://schemas.openxmlformats.org/presentationml/2006/ole">
            <mc:AlternateContent xmlns:mc="http://schemas.openxmlformats.org/markup-compatibility/2006">
              <mc:Choice xmlns:v="urn:schemas-microsoft-com:vml" Requires="v">
                <p:oleObj spid="_x0000_s76099" name="Equation" r:id="rId6" imgW="2286000" imgH="711000" progId="Equation.3">
                  <p:embed/>
                </p:oleObj>
              </mc:Choice>
              <mc:Fallback>
                <p:oleObj name="Equation" r:id="rId6" imgW="228600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9601" y="3352800"/>
                        <a:ext cx="5941484" cy="139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19"/>
          <p:cNvGraphicFramePr>
            <a:graphicFrameLocks noGrp="1" noChangeAspect="1"/>
          </p:cNvGraphicFramePr>
          <p:nvPr>
            <p:ph idx="4294967295"/>
          </p:nvPr>
        </p:nvGraphicFramePr>
        <p:xfrm>
          <a:off x="1295400" y="1066800"/>
          <a:ext cx="4034367" cy="1423988"/>
        </p:xfrm>
        <a:graphic>
          <a:graphicData uri="http://schemas.openxmlformats.org/presentationml/2006/ole">
            <mc:AlternateContent xmlns:mc="http://schemas.openxmlformats.org/markup-compatibility/2006">
              <mc:Choice xmlns:v="urn:schemas-microsoft-com:vml" Requires="v">
                <p:oleObj spid="_x0000_s76100" name="Equation" r:id="rId8" imgW="1511280" imgH="711000" progId="Equation.3">
                  <p:embed/>
                </p:oleObj>
              </mc:Choice>
              <mc:Fallback>
                <p:oleObj name="Equation" r:id="rId8" imgW="151128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1066800"/>
                        <a:ext cx="4034367" cy="1423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6" name="Rectangle 22"/>
          <p:cNvSpPr>
            <a:spLocks noChangeArrowheads="1"/>
          </p:cNvSpPr>
          <p:nvPr/>
        </p:nvSpPr>
        <p:spPr bwMode="auto">
          <a:xfrm>
            <a:off x="0" y="28441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6389" name="Object 13"/>
          <p:cNvGraphicFramePr>
            <a:graphicFrameLocks noChangeAspect="1"/>
          </p:cNvGraphicFramePr>
          <p:nvPr/>
        </p:nvGraphicFramePr>
        <p:xfrm>
          <a:off x="5994401" y="4876801"/>
          <a:ext cx="5651500" cy="1389063"/>
        </p:xfrm>
        <a:graphic>
          <a:graphicData uri="http://schemas.openxmlformats.org/presentationml/2006/ole">
            <mc:AlternateContent xmlns:mc="http://schemas.openxmlformats.org/markup-compatibility/2006">
              <mc:Choice xmlns:v="urn:schemas-microsoft-com:vml" Requires="v">
                <p:oleObj spid="_x0000_s76101" name="Equation" r:id="rId10" imgW="2171520" imgH="711000" progId="Equation.3">
                  <p:embed/>
                </p:oleObj>
              </mc:Choice>
              <mc:Fallback>
                <p:oleObj name="Equation" r:id="rId10" imgW="2171520" imgH="71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4401" y="4876801"/>
                        <a:ext cx="5651500" cy="138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0" name="Object 12"/>
          <p:cNvGraphicFramePr>
            <a:graphicFrameLocks noChangeAspect="1"/>
          </p:cNvGraphicFramePr>
          <p:nvPr/>
        </p:nvGraphicFramePr>
        <p:xfrm>
          <a:off x="8940801" y="1600200"/>
          <a:ext cx="1782233" cy="798513"/>
        </p:xfrm>
        <a:graphic>
          <a:graphicData uri="http://schemas.openxmlformats.org/presentationml/2006/ole">
            <mc:AlternateContent xmlns:mc="http://schemas.openxmlformats.org/markup-compatibility/2006">
              <mc:Choice xmlns:v="urn:schemas-microsoft-com:vml" Requires="v">
                <p:oleObj spid="_x0000_s76102" name="Equation" r:id="rId12" imgW="647640" imgH="393480" progId="Equation.3">
                  <p:embed/>
                </p:oleObj>
              </mc:Choice>
              <mc:Fallback>
                <p:oleObj name="Equation" r:id="rId12" imgW="647640" imgH="393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40801" y="1600200"/>
                        <a:ext cx="1782233"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7" name="TextBox 13"/>
          <p:cNvSpPr txBox="1">
            <a:spLocks noChangeArrowheads="1"/>
          </p:cNvSpPr>
          <p:nvPr/>
        </p:nvSpPr>
        <p:spPr bwMode="auto">
          <a:xfrm>
            <a:off x="609600" y="3657601"/>
            <a:ext cx="589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a:t>Subtract the result from Equation 2</a:t>
            </a:r>
          </a:p>
        </p:txBody>
      </p:sp>
      <p:sp>
        <p:nvSpPr>
          <p:cNvPr id="16398" name="TextBox 14"/>
          <p:cNvSpPr txBox="1">
            <a:spLocks noChangeArrowheads="1"/>
          </p:cNvSpPr>
          <p:nvPr/>
        </p:nvSpPr>
        <p:spPr bwMode="auto">
          <a:xfrm>
            <a:off x="508000" y="5181601"/>
            <a:ext cx="589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a:t>Substitute new equation for Equation 2</a:t>
            </a:r>
          </a:p>
        </p:txBody>
      </p:sp>
    </p:spTree>
    <p:extLst>
      <p:ext uri="{BB962C8B-B14F-4D97-AF65-F5344CB8AC3E}">
        <p14:creationId xmlns:p14="http://schemas.microsoft.com/office/powerpoint/2010/main" val="34221144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Grp="1" noChangeArrowheads="1"/>
          </p:cNvSpPr>
          <p:nvPr>
            <p:ph type="title" idx="4294967295"/>
          </p:nvPr>
        </p:nvSpPr>
        <p:spPr>
          <a:xfrm>
            <a:off x="0" y="274638"/>
            <a:ext cx="12192000" cy="1143000"/>
          </a:xfrm>
        </p:spPr>
        <p:txBody>
          <a:bodyPr/>
          <a:lstStyle/>
          <a:p>
            <a:pPr eaLnBrk="1" hangingPunct="1"/>
            <a:r>
              <a:rPr lang="en-US" altLang="en-US" smtClean="0"/>
              <a:t>Forward Elimination: Step 1 (cont.)</a:t>
            </a:r>
          </a:p>
        </p:txBody>
      </p:sp>
      <p:sp>
        <p:nvSpPr>
          <p:cNvPr id="17416" name="Rectangle 3"/>
          <p:cNvSpPr>
            <a:spLocks noChangeArrowheads="1"/>
          </p:cNvSpPr>
          <p:nvPr/>
        </p:nvSpPr>
        <p:spPr bwMode="auto">
          <a:xfrm>
            <a:off x="0" y="29838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7417" name="Rectangle 4"/>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7418" name="Rectangle 5"/>
          <p:cNvSpPr>
            <a:spLocks noChangeArrowheads="1"/>
          </p:cNvSpPr>
          <p:nvPr/>
        </p:nvSpPr>
        <p:spPr bwMode="auto">
          <a:xfrm>
            <a:off x="2782684" y="3515133"/>
            <a:ext cx="2279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a:t>
            </a:r>
            <a:endParaRPr lang="en-US" altLang="en-US" sz="1800">
              <a:latin typeface="Arial" charset="0"/>
            </a:endParaRPr>
          </a:p>
        </p:txBody>
      </p:sp>
      <p:sp>
        <p:nvSpPr>
          <p:cNvPr id="17419" name="Rectangle 7"/>
          <p:cNvSpPr>
            <a:spLocks noChangeArrowheads="1"/>
          </p:cNvSpPr>
          <p:nvPr/>
        </p:nvSpPr>
        <p:spPr bwMode="auto">
          <a:xfrm>
            <a:off x="406400" y="4051450"/>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7420" name="Rectangle 10"/>
          <p:cNvSpPr>
            <a:spLocks noChangeArrowheads="1"/>
          </p:cNvSpPr>
          <p:nvPr/>
        </p:nvSpPr>
        <p:spPr bwMode="auto">
          <a:xfrm>
            <a:off x="0" y="28441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7421" name="Rectangle 13"/>
          <p:cNvSpPr>
            <a:spLocks noChangeArrowheads="1"/>
          </p:cNvSpPr>
          <p:nvPr/>
        </p:nvSpPr>
        <p:spPr bwMode="auto">
          <a:xfrm>
            <a:off x="0" y="309180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7410" name="Object 12"/>
          <p:cNvGraphicFramePr>
            <a:graphicFrameLocks noChangeAspect="1"/>
          </p:cNvGraphicFramePr>
          <p:nvPr/>
        </p:nvGraphicFramePr>
        <p:xfrm>
          <a:off x="533400" y="2895600"/>
          <a:ext cx="11226800" cy="477838"/>
        </p:xfrm>
        <a:graphic>
          <a:graphicData uri="http://schemas.openxmlformats.org/presentationml/2006/ole">
            <mc:AlternateContent xmlns:mc="http://schemas.openxmlformats.org/markup-compatibility/2006">
              <mc:Choice xmlns:v="urn:schemas-microsoft-com:vml" Requires="v">
                <p:oleObj spid="_x0000_s77122" name="Equation" r:id="rId4" imgW="3746160" imgH="215640" progId="Equation.3">
                  <p:embed/>
                </p:oleObj>
              </mc:Choice>
              <mc:Fallback>
                <p:oleObj name="Equation" r:id="rId4" imgW="374616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895600"/>
                        <a:ext cx="112268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2" name="Rectangle 15"/>
          <p:cNvSpPr>
            <a:spLocks noChangeArrowheads="1"/>
          </p:cNvSpPr>
          <p:nvPr/>
        </p:nvSpPr>
        <p:spPr bwMode="auto">
          <a:xfrm>
            <a:off x="0" y="28663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7423" name="Rectangle 17"/>
          <p:cNvSpPr>
            <a:spLocks noChangeArrowheads="1"/>
          </p:cNvSpPr>
          <p:nvPr/>
        </p:nvSpPr>
        <p:spPr bwMode="auto">
          <a:xfrm>
            <a:off x="0" y="28441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7411" name="Object 18"/>
          <p:cNvGraphicFramePr>
            <a:graphicFrameLocks noGrp="1" noChangeAspect="1"/>
          </p:cNvGraphicFramePr>
          <p:nvPr>
            <p:ph sz="half" idx="4294967295"/>
          </p:nvPr>
        </p:nvGraphicFramePr>
        <p:xfrm>
          <a:off x="626533" y="1268413"/>
          <a:ext cx="5384800" cy="1322387"/>
        </p:xfrm>
        <a:graphic>
          <a:graphicData uri="http://schemas.openxmlformats.org/presentationml/2006/ole">
            <mc:AlternateContent xmlns:mc="http://schemas.openxmlformats.org/markup-compatibility/2006">
              <mc:Choice xmlns:v="urn:schemas-microsoft-com:vml" Requires="v">
                <p:oleObj spid="_x0000_s77123" name="Equation" r:id="rId6" imgW="2171520" imgH="711000" progId="Equation.3">
                  <p:embed/>
                </p:oleObj>
              </mc:Choice>
              <mc:Fallback>
                <p:oleObj name="Equation" r:id="rId6" imgW="217152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533" y="1268413"/>
                        <a:ext cx="5384800" cy="132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17"/>
          <p:cNvGraphicFramePr>
            <a:graphicFrameLocks noChangeAspect="1"/>
          </p:cNvGraphicFramePr>
          <p:nvPr/>
        </p:nvGraphicFramePr>
        <p:xfrm>
          <a:off x="5080001" y="3581401"/>
          <a:ext cx="6212417" cy="1363663"/>
        </p:xfrm>
        <a:graphic>
          <a:graphicData uri="http://schemas.openxmlformats.org/presentationml/2006/ole">
            <mc:AlternateContent xmlns:mc="http://schemas.openxmlformats.org/markup-compatibility/2006">
              <mc:Choice xmlns:v="urn:schemas-microsoft-com:vml" Requires="v">
                <p:oleObj spid="_x0000_s77124" name="Equation" r:id="rId8" imgW="2438280" imgH="711000" progId="Equation.3">
                  <p:embed/>
                </p:oleObj>
              </mc:Choice>
              <mc:Fallback>
                <p:oleObj name="Equation" r:id="rId8" imgW="243828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001" y="3581401"/>
                        <a:ext cx="6212417" cy="1363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3" name="Object 16"/>
          <p:cNvGraphicFramePr>
            <a:graphicFrameLocks noChangeAspect="1"/>
          </p:cNvGraphicFramePr>
          <p:nvPr/>
        </p:nvGraphicFramePr>
        <p:xfrm>
          <a:off x="5619751" y="5029200"/>
          <a:ext cx="5742516" cy="1354138"/>
        </p:xfrm>
        <a:graphic>
          <a:graphicData uri="http://schemas.openxmlformats.org/presentationml/2006/ole">
            <mc:AlternateContent xmlns:mc="http://schemas.openxmlformats.org/markup-compatibility/2006">
              <mc:Choice xmlns:v="urn:schemas-microsoft-com:vml" Requires="v">
                <p:oleObj spid="_x0000_s77125" name="Equation" r:id="rId10" imgW="2260440" imgH="711000" progId="Equation.3">
                  <p:embed/>
                </p:oleObj>
              </mc:Choice>
              <mc:Fallback>
                <p:oleObj name="Equation" r:id="rId10" imgW="2260440" imgH="71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9751" y="5029200"/>
                        <a:ext cx="5742516" cy="135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4" name="TextBox 12"/>
          <p:cNvSpPr txBox="1">
            <a:spLocks noChangeArrowheads="1"/>
          </p:cNvSpPr>
          <p:nvPr/>
        </p:nvSpPr>
        <p:spPr bwMode="auto">
          <a:xfrm>
            <a:off x="6096000" y="1371600"/>
            <a:ext cx="5588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a:t>Divide Equation 1 by 25 and</a:t>
            </a:r>
          </a:p>
          <a:p>
            <a:pPr algn="l" eaLnBrk="1" hangingPunct="1"/>
            <a:endParaRPr lang="en-US" altLang="en-US" sz="1500"/>
          </a:p>
          <a:p>
            <a:pPr algn="l" eaLnBrk="1" hangingPunct="1"/>
            <a:r>
              <a:rPr lang="en-US" altLang="en-US"/>
              <a:t>multiply it by 144,               .</a:t>
            </a:r>
          </a:p>
        </p:txBody>
      </p:sp>
      <p:graphicFrame>
        <p:nvGraphicFramePr>
          <p:cNvPr id="17414" name="Object 15"/>
          <p:cNvGraphicFramePr>
            <a:graphicFrameLocks noChangeAspect="1"/>
          </p:cNvGraphicFramePr>
          <p:nvPr/>
        </p:nvGraphicFramePr>
        <p:xfrm>
          <a:off x="9448800" y="1828801"/>
          <a:ext cx="1921933" cy="798513"/>
        </p:xfrm>
        <a:graphic>
          <a:graphicData uri="http://schemas.openxmlformats.org/presentationml/2006/ole">
            <mc:AlternateContent xmlns:mc="http://schemas.openxmlformats.org/markup-compatibility/2006">
              <mc:Choice xmlns:v="urn:schemas-microsoft-com:vml" Requires="v">
                <p:oleObj spid="_x0000_s77126" name="Equation" r:id="rId12" imgW="698400" imgH="393480" progId="Equation.3">
                  <p:embed/>
                </p:oleObj>
              </mc:Choice>
              <mc:Fallback>
                <p:oleObj name="Equation" r:id="rId12" imgW="698400" imgH="393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8800" y="1828801"/>
                        <a:ext cx="1921933"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5" name="TextBox 13"/>
          <p:cNvSpPr txBox="1">
            <a:spLocks noChangeArrowheads="1"/>
          </p:cNvSpPr>
          <p:nvPr/>
        </p:nvSpPr>
        <p:spPr bwMode="auto">
          <a:xfrm>
            <a:off x="-49742" y="3742594"/>
            <a:ext cx="589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dirty="0"/>
              <a:t>Subtract the result from Equation 3</a:t>
            </a:r>
          </a:p>
        </p:txBody>
      </p:sp>
      <p:sp>
        <p:nvSpPr>
          <p:cNvPr id="17426" name="TextBox 14"/>
          <p:cNvSpPr txBox="1">
            <a:spLocks noChangeArrowheads="1"/>
          </p:cNvSpPr>
          <p:nvPr/>
        </p:nvSpPr>
        <p:spPr bwMode="auto">
          <a:xfrm>
            <a:off x="30628" y="5181601"/>
            <a:ext cx="589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dirty="0"/>
              <a:t>Substitute new equation for Equation 3</a:t>
            </a:r>
          </a:p>
        </p:txBody>
      </p:sp>
    </p:spTree>
    <p:extLst>
      <p:ext uri="{BB962C8B-B14F-4D97-AF65-F5344CB8AC3E}">
        <p14:creationId xmlns:p14="http://schemas.microsoft.com/office/powerpoint/2010/main" val="13317428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9" name="Rectangle 2"/>
          <p:cNvSpPr>
            <a:spLocks noGrp="1" noChangeArrowheads="1"/>
          </p:cNvSpPr>
          <p:nvPr>
            <p:ph type="title" idx="4294967295"/>
          </p:nvPr>
        </p:nvSpPr>
        <p:spPr/>
        <p:txBody>
          <a:bodyPr/>
          <a:lstStyle/>
          <a:p>
            <a:pPr eaLnBrk="1" hangingPunct="1"/>
            <a:r>
              <a:rPr lang="en-US" altLang="en-US" smtClean="0"/>
              <a:t>Forward Elimination: Step 2</a:t>
            </a:r>
          </a:p>
        </p:txBody>
      </p:sp>
      <p:sp>
        <p:nvSpPr>
          <p:cNvPr id="18440" name="Rectangle 3"/>
          <p:cNvSpPr>
            <a:spLocks noChangeArrowheads="1"/>
          </p:cNvSpPr>
          <p:nvPr/>
        </p:nvSpPr>
        <p:spPr bwMode="auto">
          <a:xfrm>
            <a:off x="0" y="29838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8441" name="Rectangle 4"/>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8442" name="Rectangle 7"/>
          <p:cNvSpPr>
            <a:spLocks noChangeArrowheads="1"/>
          </p:cNvSpPr>
          <p:nvPr/>
        </p:nvSpPr>
        <p:spPr bwMode="auto">
          <a:xfrm>
            <a:off x="0" y="28441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8443" name="Rectangle 8"/>
          <p:cNvSpPr>
            <a:spLocks noChangeArrowheads="1"/>
          </p:cNvSpPr>
          <p:nvPr/>
        </p:nvSpPr>
        <p:spPr bwMode="auto">
          <a:xfrm>
            <a:off x="0" y="309180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8444" name="Rectangle 10"/>
          <p:cNvSpPr>
            <a:spLocks noChangeArrowheads="1"/>
          </p:cNvSpPr>
          <p:nvPr/>
        </p:nvSpPr>
        <p:spPr bwMode="auto">
          <a:xfrm>
            <a:off x="0" y="28663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8445" name="Rectangle 12"/>
          <p:cNvSpPr>
            <a:spLocks noChangeArrowheads="1"/>
          </p:cNvSpPr>
          <p:nvPr/>
        </p:nvSpPr>
        <p:spPr bwMode="auto">
          <a:xfrm>
            <a:off x="0" y="28441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8446" name="Rectangle 17"/>
          <p:cNvSpPr>
            <a:spLocks noChangeArrowheads="1"/>
          </p:cNvSpPr>
          <p:nvPr/>
        </p:nvSpPr>
        <p:spPr bwMode="auto">
          <a:xfrm>
            <a:off x="0" y="309180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8434" name="Object 16"/>
          <p:cNvGraphicFramePr>
            <a:graphicFrameLocks noChangeAspect="1"/>
          </p:cNvGraphicFramePr>
          <p:nvPr/>
        </p:nvGraphicFramePr>
        <p:xfrm>
          <a:off x="446617" y="3048000"/>
          <a:ext cx="11300883" cy="400050"/>
        </p:xfrm>
        <a:graphic>
          <a:graphicData uri="http://schemas.openxmlformats.org/presentationml/2006/ole">
            <mc:AlternateContent xmlns:mc="http://schemas.openxmlformats.org/markup-compatibility/2006">
              <mc:Choice xmlns:v="urn:schemas-microsoft-com:vml" Requires="v">
                <p:oleObj spid="_x0000_s78146" name="Equation" r:id="rId4" imgW="4495680" imgH="215640" progId="Equation.3">
                  <p:embed/>
                </p:oleObj>
              </mc:Choice>
              <mc:Fallback>
                <p:oleObj name="Equation" r:id="rId4" imgW="44956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617" y="3048000"/>
                        <a:ext cx="11300883"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5" name="Object 15"/>
          <p:cNvGraphicFramePr>
            <a:graphicFrameLocks noChangeAspect="1"/>
          </p:cNvGraphicFramePr>
          <p:nvPr/>
        </p:nvGraphicFramePr>
        <p:xfrm>
          <a:off x="436034" y="1295400"/>
          <a:ext cx="5744633" cy="1354138"/>
        </p:xfrm>
        <a:graphic>
          <a:graphicData uri="http://schemas.openxmlformats.org/presentationml/2006/ole">
            <mc:AlternateContent xmlns:mc="http://schemas.openxmlformats.org/markup-compatibility/2006">
              <mc:Choice xmlns:v="urn:schemas-microsoft-com:vml" Requires="v">
                <p:oleObj spid="_x0000_s78147" name="Equation" r:id="rId6" imgW="2260440" imgH="711000" progId="Equation.3">
                  <p:embed/>
                </p:oleObj>
              </mc:Choice>
              <mc:Fallback>
                <p:oleObj name="Equation" r:id="rId6" imgW="226044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034" y="1295400"/>
                        <a:ext cx="5744633" cy="135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17"/>
          <p:cNvGraphicFramePr>
            <a:graphicFrameLocks noChangeAspect="1"/>
          </p:cNvGraphicFramePr>
          <p:nvPr/>
        </p:nvGraphicFramePr>
        <p:xfrm>
          <a:off x="5835651" y="3581400"/>
          <a:ext cx="5679016" cy="1352550"/>
        </p:xfrm>
        <a:graphic>
          <a:graphicData uri="http://schemas.openxmlformats.org/presentationml/2006/ole">
            <mc:AlternateContent xmlns:mc="http://schemas.openxmlformats.org/markup-compatibility/2006">
              <mc:Choice xmlns:v="urn:schemas-microsoft-com:vml" Requires="v">
                <p:oleObj spid="_x0000_s78148" name="Equation" r:id="rId8" imgW="2247840" imgH="711000" progId="Equation.3">
                  <p:embed/>
                </p:oleObj>
              </mc:Choice>
              <mc:Fallback>
                <p:oleObj name="Equation" r:id="rId8" imgW="224784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5651" y="3581400"/>
                        <a:ext cx="5679016" cy="135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7" name="Object 14"/>
          <p:cNvGraphicFramePr>
            <a:graphicFrameLocks noChangeAspect="1"/>
          </p:cNvGraphicFramePr>
          <p:nvPr/>
        </p:nvGraphicFramePr>
        <p:xfrm>
          <a:off x="6225118" y="5105400"/>
          <a:ext cx="5353049" cy="1354138"/>
        </p:xfrm>
        <a:graphic>
          <a:graphicData uri="http://schemas.openxmlformats.org/presentationml/2006/ole">
            <mc:AlternateContent xmlns:mc="http://schemas.openxmlformats.org/markup-compatibility/2006">
              <mc:Choice xmlns:v="urn:schemas-microsoft-com:vml" Requires="v">
                <p:oleObj spid="_x0000_s78149" name="Equation" r:id="rId10" imgW="2108160" imgH="711000" progId="Equation.3">
                  <p:embed/>
                </p:oleObj>
              </mc:Choice>
              <mc:Fallback>
                <p:oleObj name="Equation" r:id="rId10" imgW="2108160" imgH="71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5118" y="5105400"/>
                        <a:ext cx="5353049" cy="135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7" name="TextBox 12"/>
          <p:cNvSpPr txBox="1">
            <a:spLocks noChangeArrowheads="1"/>
          </p:cNvSpPr>
          <p:nvPr/>
        </p:nvSpPr>
        <p:spPr bwMode="auto">
          <a:xfrm>
            <a:off x="6690784" y="1295401"/>
            <a:ext cx="5080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a:t>Divide Equation 2 by −4.8</a:t>
            </a:r>
          </a:p>
          <a:p>
            <a:pPr algn="l" eaLnBrk="1" hangingPunct="1"/>
            <a:endParaRPr lang="en-US" altLang="en-US" sz="800"/>
          </a:p>
          <a:p>
            <a:pPr algn="l" eaLnBrk="1" hangingPunct="1"/>
            <a:r>
              <a:rPr lang="en-US" altLang="en-US"/>
              <a:t>and multiply it by −16.8,           </a:t>
            </a:r>
          </a:p>
          <a:p>
            <a:pPr algn="l" eaLnBrk="1" hangingPunct="1"/>
            <a:endParaRPr lang="en-US" altLang="en-US" sz="800"/>
          </a:p>
          <a:p>
            <a:pPr algn="l" eaLnBrk="1" hangingPunct="1"/>
            <a:r>
              <a:rPr lang="en-US" altLang="en-US"/>
              <a:t>    	      .</a:t>
            </a:r>
          </a:p>
        </p:txBody>
      </p:sp>
      <p:graphicFrame>
        <p:nvGraphicFramePr>
          <p:cNvPr id="18438" name="Object 12"/>
          <p:cNvGraphicFramePr>
            <a:graphicFrameLocks noChangeAspect="1"/>
          </p:cNvGraphicFramePr>
          <p:nvPr/>
        </p:nvGraphicFramePr>
        <p:xfrm>
          <a:off x="6705601" y="2133601"/>
          <a:ext cx="2095500" cy="798513"/>
        </p:xfrm>
        <a:graphic>
          <a:graphicData uri="http://schemas.openxmlformats.org/presentationml/2006/ole">
            <mc:AlternateContent xmlns:mc="http://schemas.openxmlformats.org/markup-compatibility/2006">
              <mc:Choice xmlns:v="urn:schemas-microsoft-com:vml" Requires="v">
                <p:oleObj spid="_x0000_s78150" name="Equation" r:id="rId12" imgW="761760" imgH="393480" progId="Equation.3">
                  <p:embed/>
                </p:oleObj>
              </mc:Choice>
              <mc:Fallback>
                <p:oleObj name="Equation" r:id="rId12" imgW="761760" imgH="393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5601" y="2133601"/>
                        <a:ext cx="20955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8" name="TextBox 13"/>
          <p:cNvSpPr txBox="1">
            <a:spLocks noChangeArrowheads="1"/>
          </p:cNvSpPr>
          <p:nvPr/>
        </p:nvSpPr>
        <p:spPr bwMode="auto">
          <a:xfrm>
            <a:off x="508000" y="3733801"/>
            <a:ext cx="589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a:t>Subtract the result from Equation 3</a:t>
            </a:r>
          </a:p>
        </p:txBody>
      </p:sp>
      <p:sp>
        <p:nvSpPr>
          <p:cNvPr id="18449" name="TextBox 14"/>
          <p:cNvSpPr txBox="1">
            <a:spLocks noChangeArrowheads="1"/>
          </p:cNvSpPr>
          <p:nvPr/>
        </p:nvSpPr>
        <p:spPr bwMode="auto">
          <a:xfrm>
            <a:off x="508000" y="5334001"/>
            <a:ext cx="589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r>
              <a:rPr lang="en-US" altLang="en-US"/>
              <a:t>Substitute new equation for Equation 3</a:t>
            </a:r>
          </a:p>
        </p:txBody>
      </p:sp>
    </p:spTree>
    <p:extLst>
      <p:ext uri="{BB962C8B-B14F-4D97-AF65-F5344CB8AC3E}">
        <p14:creationId xmlns:p14="http://schemas.microsoft.com/office/powerpoint/2010/main" val="30614327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711200" y="2895600"/>
            <a:ext cx="10972800" cy="1143000"/>
          </a:xfrm>
        </p:spPr>
        <p:txBody>
          <a:bodyPr/>
          <a:lstStyle/>
          <a:p>
            <a:pPr eaLnBrk="1" hangingPunct="1"/>
            <a:r>
              <a:rPr lang="en-US" altLang="en-US" smtClean="0"/>
              <a:t>Back Substitution</a:t>
            </a:r>
          </a:p>
        </p:txBody>
      </p:sp>
    </p:spTree>
    <p:extLst>
      <p:ext uri="{BB962C8B-B14F-4D97-AF65-F5344CB8AC3E}">
        <p14:creationId xmlns:p14="http://schemas.microsoft.com/office/powerpoint/2010/main" val="30374921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p:txBody>
          <a:bodyPr/>
          <a:lstStyle/>
          <a:p>
            <a:pPr eaLnBrk="1" hangingPunct="1"/>
            <a:r>
              <a:rPr lang="en-US" altLang="en-US" smtClean="0"/>
              <a:t>Back Substitution</a:t>
            </a:r>
          </a:p>
        </p:txBody>
      </p:sp>
      <p:sp>
        <p:nvSpPr>
          <p:cNvPr id="19461" name="Rectangle 8"/>
          <p:cNvSpPr>
            <a:spLocks noChangeArrowheads="1"/>
          </p:cNvSpPr>
          <p:nvPr/>
        </p:nvSpPr>
        <p:spPr bwMode="auto">
          <a:xfrm>
            <a:off x="0" y="30219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9462" name="Rectangle 14"/>
          <p:cNvSpPr>
            <a:spLocks noChangeArrowheads="1"/>
          </p:cNvSpPr>
          <p:nvPr/>
        </p:nvSpPr>
        <p:spPr bwMode="auto">
          <a:xfrm>
            <a:off x="0" y="28441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9458" name="Object 13"/>
          <p:cNvGraphicFramePr>
            <a:graphicFrameLocks noChangeAspect="1"/>
          </p:cNvGraphicFramePr>
          <p:nvPr/>
        </p:nvGraphicFramePr>
        <p:xfrm>
          <a:off x="414867" y="1524000"/>
          <a:ext cx="11360151" cy="1339850"/>
        </p:xfrm>
        <a:graphic>
          <a:graphicData uri="http://schemas.openxmlformats.org/presentationml/2006/ole">
            <mc:AlternateContent xmlns:mc="http://schemas.openxmlformats.org/markup-compatibility/2006">
              <mc:Choice xmlns:v="urn:schemas-microsoft-com:vml" Requires="v">
                <p:oleObj spid="_x0000_s78978" name="Equation" r:id="rId4" imgW="4495680" imgH="711000" progId="Equation.3">
                  <p:embed/>
                </p:oleObj>
              </mc:Choice>
              <mc:Fallback>
                <p:oleObj name="Equation" r:id="rId4" imgW="449568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67" y="1524000"/>
                        <a:ext cx="11360151"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3" name="Rectangle 16"/>
          <p:cNvSpPr>
            <a:spLocks noChangeArrowheads="1"/>
          </p:cNvSpPr>
          <p:nvPr/>
        </p:nvSpPr>
        <p:spPr bwMode="auto">
          <a:xfrm>
            <a:off x="0" y="30838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19459" name="Object 15"/>
          <p:cNvGraphicFramePr>
            <a:graphicFrameLocks noChangeAspect="1"/>
          </p:cNvGraphicFramePr>
          <p:nvPr/>
        </p:nvGraphicFramePr>
        <p:xfrm>
          <a:off x="4267200" y="3886200"/>
          <a:ext cx="3344333" cy="2178050"/>
        </p:xfrm>
        <a:graphic>
          <a:graphicData uri="http://schemas.openxmlformats.org/presentationml/2006/ole">
            <mc:AlternateContent xmlns:mc="http://schemas.openxmlformats.org/markup-compatibility/2006">
              <mc:Choice xmlns:v="urn:schemas-microsoft-com:vml" Requires="v">
                <p:oleObj spid="_x0000_s78979" name="Equation" r:id="rId6" imgW="990360" imgH="863280" progId="Equation.3">
                  <p:embed/>
                </p:oleObj>
              </mc:Choice>
              <mc:Fallback>
                <p:oleObj name="Equation" r:id="rId6" imgW="990360" imgH="8632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3886200"/>
                        <a:ext cx="3344333" cy="217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4" name="Rectangle 20"/>
          <p:cNvSpPr>
            <a:spLocks noChangeArrowheads="1"/>
          </p:cNvSpPr>
          <p:nvPr/>
        </p:nvSpPr>
        <p:spPr bwMode="auto">
          <a:xfrm>
            <a:off x="0" y="31108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9465" name="Text Box 21"/>
          <p:cNvSpPr txBox="1">
            <a:spLocks noChangeArrowheads="1"/>
          </p:cNvSpPr>
          <p:nvPr/>
        </p:nvSpPr>
        <p:spPr bwMode="auto">
          <a:xfrm>
            <a:off x="1016000" y="3276600"/>
            <a:ext cx="995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3200" dirty="0" smtClean="0"/>
              <a:t>Solving </a:t>
            </a:r>
            <a:r>
              <a:rPr lang="en-US" altLang="en-US" sz="3200" dirty="0"/>
              <a:t>for </a:t>
            </a:r>
            <a:r>
              <a:rPr lang="en-US" altLang="en-US" sz="3200" i="1" dirty="0">
                <a:latin typeface="Times New Roman" pitchFamily="18" charset="0"/>
              </a:rPr>
              <a:t>a</a:t>
            </a:r>
            <a:r>
              <a:rPr lang="en-US" altLang="en-US" sz="3200" baseline="-25000" dirty="0">
                <a:latin typeface="Times New Roman" pitchFamily="18" charset="0"/>
              </a:rPr>
              <a:t>3</a:t>
            </a:r>
          </a:p>
        </p:txBody>
      </p:sp>
    </p:spTree>
    <p:extLst>
      <p:ext uri="{BB962C8B-B14F-4D97-AF65-F5344CB8AC3E}">
        <p14:creationId xmlns:p14="http://schemas.microsoft.com/office/powerpoint/2010/main" val="36720977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idx="4294967295"/>
          </p:nvPr>
        </p:nvSpPr>
        <p:spPr>
          <a:xfrm>
            <a:off x="0" y="274638"/>
            <a:ext cx="12192000" cy="1143000"/>
          </a:xfrm>
        </p:spPr>
        <p:txBody>
          <a:bodyPr/>
          <a:lstStyle/>
          <a:p>
            <a:pPr eaLnBrk="1" hangingPunct="1"/>
            <a:r>
              <a:rPr lang="en-US" altLang="en-US" smtClean="0"/>
              <a:t>Back Substitution (cont.)</a:t>
            </a:r>
          </a:p>
        </p:txBody>
      </p:sp>
      <p:sp>
        <p:nvSpPr>
          <p:cNvPr id="20485" name="Rectangle 3"/>
          <p:cNvSpPr>
            <a:spLocks noChangeArrowheads="1"/>
          </p:cNvSpPr>
          <p:nvPr/>
        </p:nvSpPr>
        <p:spPr bwMode="auto">
          <a:xfrm>
            <a:off x="0" y="30219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0486" name="Rectangle 4"/>
          <p:cNvSpPr>
            <a:spLocks noChangeArrowheads="1"/>
          </p:cNvSpPr>
          <p:nvPr/>
        </p:nvSpPr>
        <p:spPr bwMode="auto">
          <a:xfrm>
            <a:off x="0" y="28441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0487" name="Rectangle 6"/>
          <p:cNvSpPr>
            <a:spLocks noChangeArrowheads="1"/>
          </p:cNvSpPr>
          <p:nvPr/>
        </p:nvSpPr>
        <p:spPr bwMode="auto">
          <a:xfrm>
            <a:off x="0" y="30838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0488" name="Rectangle 9"/>
          <p:cNvSpPr>
            <a:spLocks noChangeArrowheads="1"/>
          </p:cNvSpPr>
          <p:nvPr/>
        </p:nvSpPr>
        <p:spPr bwMode="auto">
          <a:xfrm>
            <a:off x="0" y="31108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0489" name="Text Box 11"/>
          <p:cNvSpPr txBox="1">
            <a:spLocks noChangeArrowheads="1"/>
          </p:cNvSpPr>
          <p:nvPr/>
        </p:nvSpPr>
        <p:spPr bwMode="auto">
          <a:xfrm>
            <a:off x="1016000" y="2971800"/>
            <a:ext cx="375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3200"/>
              <a:t>Solving for </a:t>
            </a:r>
            <a:r>
              <a:rPr lang="en-US" altLang="en-US" sz="3200" i="1">
                <a:latin typeface="Times New Roman" pitchFamily="18" charset="0"/>
              </a:rPr>
              <a:t>a</a:t>
            </a:r>
            <a:r>
              <a:rPr lang="en-US" altLang="en-US" sz="3200" baseline="-25000">
                <a:latin typeface="Times New Roman" pitchFamily="18" charset="0"/>
              </a:rPr>
              <a:t>2</a:t>
            </a:r>
          </a:p>
        </p:txBody>
      </p:sp>
      <p:sp>
        <p:nvSpPr>
          <p:cNvPr id="20490" name="Rectangle 13"/>
          <p:cNvSpPr>
            <a:spLocks noChangeArrowheads="1"/>
          </p:cNvSpPr>
          <p:nvPr/>
        </p:nvSpPr>
        <p:spPr bwMode="auto">
          <a:xfrm>
            <a:off x="0" y="30838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20482" name="Object 12"/>
          <p:cNvGraphicFramePr>
            <a:graphicFrameLocks noChangeAspect="1"/>
          </p:cNvGraphicFramePr>
          <p:nvPr/>
        </p:nvGraphicFramePr>
        <p:xfrm>
          <a:off x="2336800" y="3657600"/>
          <a:ext cx="7689851" cy="2743200"/>
        </p:xfrm>
        <a:graphic>
          <a:graphicData uri="http://schemas.openxmlformats.org/presentationml/2006/ole">
            <mc:AlternateContent xmlns:mc="http://schemas.openxmlformats.org/markup-compatibility/2006">
              <mc:Choice xmlns:v="urn:schemas-microsoft-com:vml" Requires="v">
                <p:oleObj spid="_x0000_s80002" name="Equation" r:id="rId4" imgW="2679480" imgH="1269720" progId="Equation.3">
                  <p:embed/>
                </p:oleObj>
              </mc:Choice>
              <mc:Fallback>
                <p:oleObj name="Equation" r:id="rId4" imgW="2679480" imgH="1269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3657600"/>
                        <a:ext cx="7689851" cy="274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1" name="Rectangle 15"/>
          <p:cNvSpPr>
            <a:spLocks noChangeArrowheads="1"/>
          </p:cNvSpPr>
          <p:nvPr/>
        </p:nvSpPr>
        <p:spPr bwMode="auto">
          <a:xfrm>
            <a:off x="0" y="29965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0492" name="Rectangle 17"/>
          <p:cNvSpPr>
            <a:spLocks noChangeArrowheads="1"/>
          </p:cNvSpPr>
          <p:nvPr/>
        </p:nvSpPr>
        <p:spPr bwMode="auto">
          <a:xfrm>
            <a:off x="0" y="299973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0493" name="Rectangle 19"/>
          <p:cNvSpPr>
            <a:spLocks noChangeArrowheads="1"/>
          </p:cNvSpPr>
          <p:nvPr/>
        </p:nvSpPr>
        <p:spPr bwMode="auto">
          <a:xfrm>
            <a:off x="0" y="31108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20483" name="Object 13"/>
          <p:cNvGraphicFramePr>
            <a:graphicFrameLocks noChangeAspect="1"/>
          </p:cNvGraphicFramePr>
          <p:nvPr/>
        </p:nvGraphicFramePr>
        <p:xfrm>
          <a:off x="3149601" y="1371600"/>
          <a:ext cx="6000751" cy="1339850"/>
        </p:xfrm>
        <a:graphic>
          <a:graphicData uri="http://schemas.openxmlformats.org/presentationml/2006/ole">
            <mc:AlternateContent xmlns:mc="http://schemas.openxmlformats.org/markup-compatibility/2006">
              <mc:Choice xmlns:v="urn:schemas-microsoft-com:vml" Requires="v">
                <p:oleObj spid="_x0000_s80003" name="Equation" r:id="rId6" imgW="2374560" imgH="711000" progId="Equation.3">
                  <p:embed/>
                </p:oleObj>
              </mc:Choice>
              <mc:Fallback>
                <p:oleObj name="Equation" r:id="rId6" imgW="237456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9601" y="1371600"/>
                        <a:ext cx="6000751"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386869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idx="4294967295"/>
          </p:nvPr>
        </p:nvSpPr>
        <p:spPr>
          <a:xfrm>
            <a:off x="0" y="274638"/>
            <a:ext cx="12192000" cy="1143000"/>
          </a:xfrm>
        </p:spPr>
        <p:txBody>
          <a:bodyPr/>
          <a:lstStyle/>
          <a:p>
            <a:pPr eaLnBrk="1" hangingPunct="1"/>
            <a:r>
              <a:rPr lang="en-US" altLang="en-US" smtClean="0"/>
              <a:t>Back Substitution (cont.)</a:t>
            </a:r>
          </a:p>
        </p:txBody>
      </p:sp>
      <p:sp>
        <p:nvSpPr>
          <p:cNvPr id="21510" name="Rectangle 3"/>
          <p:cNvSpPr>
            <a:spLocks noChangeArrowheads="1"/>
          </p:cNvSpPr>
          <p:nvPr/>
        </p:nvSpPr>
        <p:spPr bwMode="auto">
          <a:xfrm>
            <a:off x="0" y="30219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1511" name="Rectangle 4"/>
          <p:cNvSpPr>
            <a:spLocks noChangeArrowheads="1"/>
          </p:cNvSpPr>
          <p:nvPr/>
        </p:nvSpPr>
        <p:spPr bwMode="auto">
          <a:xfrm>
            <a:off x="0" y="28441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1512" name="Rectangle 6"/>
          <p:cNvSpPr>
            <a:spLocks noChangeArrowheads="1"/>
          </p:cNvSpPr>
          <p:nvPr/>
        </p:nvSpPr>
        <p:spPr bwMode="auto">
          <a:xfrm>
            <a:off x="0" y="30838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1513" name="Rectangle 7"/>
          <p:cNvSpPr>
            <a:spLocks noChangeArrowheads="1"/>
          </p:cNvSpPr>
          <p:nvPr/>
        </p:nvSpPr>
        <p:spPr bwMode="auto">
          <a:xfrm>
            <a:off x="0" y="31108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1514" name="Text Box 8"/>
          <p:cNvSpPr txBox="1">
            <a:spLocks noChangeArrowheads="1"/>
          </p:cNvSpPr>
          <p:nvPr/>
        </p:nvSpPr>
        <p:spPr bwMode="auto">
          <a:xfrm>
            <a:off x="1016000" y="2895600"/>
            <a:ext cx="995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3200"/>
              <a:t>Solving for </a:t>
            </a:r>
            <a:r>
              <a:rPr lang="en-US" altLang="en-US" sz="3200" i="1">
                <a:latin typeface="Times New Roman" pitchFamily="18" charset="0"/>
              </a:rPr>
              <a:t>a</a:t>
            </a:r>
            <a:r>
              <a:rPr lang="en-US" altLang="en-US" sz="3200" baseline="-25000">
                <a:latin typeface="Times New Roman" pitchFamily="18" charset="0"/>
              </a:rPr>
              <a:t>1</a:t>
            </a:r>
          </a:p>
        </p:txBody>
      </p:sp>
      <p:sp>
        <p:nvSpPr>
          <p:cNvPr id="21515" name="Rectangle 9"/>
          <p:cNvSpPr>
            <a:spLocks noChangeArrowheads="1"/>
          </p:cNvSpPr>
          <p:nvPr/>
        </p:nvSpPr>
        <p:spPr bwMode="auto">
          <a:xfrm>
            <a:off x="0" y="30838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1516" name="Rectangle 11"/>
          <p:cNvSpPr>
            <a:spLocks noChangeArrowheads="1"/>
          </p:cNvSpPr>
          <p:nvPr/>
        </p:nvSpPr>
        <p:spPr bwMode="auto">
          <a:xfrm>
            <a:off x="0" y="29965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1517" name="Rectangle 13"/>
          <p:cNvSpPr>
            <a:spLocks noChangeArrowheads="1"/>
          </p:cNvSpPr>
          <p:nvPr/>
        </p:nvSpPr>
        <p:spPr bwMode="auto">
          <a:xfrm>
            <a:off x="0" y="299973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1518" name="Rectangle 15"/>
          <p:cNvSpPr>
            <a:spLocks noChangeArrowheads="1"/>
          </p:cNvSpPr>
          <p:nvPr/>
        </p:nvSpPr>
        <p:spPr bwMode="auto">
          <a:xfrm>
            <a:off x="0" y="311085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21506" name="Object 20"/>
          <p:cNvGraphicFramePr>
            <a:graphicFrameLocks noChangeAspect="1"/>
          </p:cNvGraphicFramePr>
          <p:nvPr/>
        </p:nvGraphicFramePr>
        <p:xfrm>
          <a:off x="2133601" y="3581400"/>
          <a:ext cx="8005233" cy="2636838"/>
        </p:xfrm>
        <a:graphic>
          <a:graphicData uri="http://schemas.openxmlformats.org/presentationml/2006/ole">
            <mc:AlternateContent xmlns:mc="http://schemas.openxmlformats.org/markup-compatibility/2006">
              <mc:Choice xmlns:v="urn:schemas-microsoft-com:vml" Requires="v">
                <p:oleObj spid="_x0000_s81090" name="Equation" r:id="rId4" imgW="2844720" imgH="1244520" progId="Equation.3">
                  <p:embed/>
                </p:oleObj>
              </mc:Choice>
              <mc:Fallback>
                <p:oleObj name="Equation" r:id="rId4" imgW="2844720" imgH="12445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1" y="3581400"/>
                        <a:ext cx="8005233" cy="2636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19"/>
          <p:cNvGraphicFramePr>
            <a:graphicFrameLocks noChangeAspect="1"/>
          </p:cNvGraphicFramePr>
          <p:nvPr/>
        </p:nvGraphicFramePr>
        <p:xfrm>
          <a:off x="5935134" y="4225925"/>
          <a:ext cx="321733" cy="450850"/>
        </p:xfrm>
        <a:graphic>
          <a:graphicData uri="http://schemas.openxmlformats.org/presentationml/2006/ole">
            <mc:AlternateContent xmlns:mc="http://schemas.openxmlformats.org/markup-compatibility/2006">
              <mc:Choice xmlns:v="urn:schemas-microsoft-com:vml" Requires="v">
                <p:oleObj spid="_x0000_s81091" name="Equation" r:id="rId6" imgW="114120" imgH="215640" progId="Equation.3">
                  <p:embed/>
                </p:oleObj>
              </mc:Choice>
              <mc:Fallback>
                <p:oleObj name="Equation" r:id="rId6" imgW="1141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5134" y="4225925"/>
                        <a:ext cx="321733"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9" name="Rectangle 21"/>
          <p:cNvSpPr>
            <a:spLocks noChangeArrowheads="1"/>
          </p:cNvSpPr>
          <p:nvPr/>
        </p:nvSpPr>
        <p:spPr bwMode="auto">
          <a:xfrm>
            <a:off x="0" y="23218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1520" name="Rectangle 22"/>
          <p:cNvSpPr>
            <a:spLocks noChangeArrowheads="1"/>
          </p:cNvSpPr>
          <p:nvPr/>
        </p:nvSpPr>
        <p:spPr bwMode="auto">
          <a:xfrm>
            <a:off x="0" y="25504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1521" name="Rectangle 23"/>
          <p:cNvSpPr>
            <a:spLocks noChangeArrowheads="1"/>
          </p:cNvSpPr>
          <p:nvPr/>
        </p:nvSpPr>
        <p:spPr bwMode="auto">
          <a:xfrm>
            <a:off x="178368" y="3183345"/>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sp>
        <p:nvSpPr>
          <p:cNvPr id="21522" name="Rectangle 24"/>
          <p:cNvSpPr>
            <a:spLocks noChangeArrowheads="1"/>
          </p:cNvSpPr>
          <p:nvPr/>
        </p:nvSpPr>
        <p:spPr bwMode="auto">
          <a:xfrm>
            <a:off x="178368" y="3854858"/>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just" eaLnBrk="1" hangingPunct="1"/>
            <a:r>
              <a:rPr lang="en-US" altLang="en-US" sz="1200">
                <a:latin typeface="Arial" charset="0"/>
                <a:cs typeface="Times New Roman" pitchFamily="18" charset="0"/>
              </a:rPr>
              <a:t> 	</a:t>
            </a:r>
            <a:endParaRPr lang="en-US" altLang="en-US" sz="1800">
              <a:latin typeface="Arial" charset="0"/>
            </a:endParaRPr>
          </a:p>
        </p:txBody>
      </p:sp>
      <p:graphicFrame>
        <p:nvGraphicFramePr>
          <p:cNvPr id="21508" name="Object 13"/>
          <p:cNvGraphicFramePr>
            <a:graphicFrameLocks noChangeAspect="1"/>
          </p:cNvGraphicFramePr>
          <p:nvPr/>
        </p:nvGraphicFramePr>
        <p:xfrm>
          <a:off x="3287185" y="1524000"/>
          <a:ext cx="5615516" cy="1339850"/>
        </p:xfrm>
        <a:graphic>
          <a:graphicData uri="http://schemas.openxmlformats.org/presentationml/2006/ole">
            <mc:AlternateContent xmlns:mc="http://schemas.openxmlformats.org/markup-compatibility/2006">
              <mc:Choice xmlns:v="urn:schemas-microsoft-com:vml" Requires="v">
                <p:oleObj spid="_x0000_s81092" name="Equation" r:id="rId8" imgW="2222280" imgH="711000" progId="Equation.3">
                  <p:embed/>
                </p:oleObj>
              </mc:Choice>
              <mc:Fallback>
                <p:oleObj name="Equation" r:id="rId8" imgW="222228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7185" y="1524000"/>
                        <a:ext cx="5615516"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35671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Submatrix</a:t>
            </a:r>
            <a:endParaRPr lang="en-US" dirty="0"/>
          </a:p>
        </p:txBody>
      </p:sp>
      <p:sp>
        <p:nvSpPr>
          <p:cNvPr id="4" name="Rectangle 3"/>
          <p:cNvSpPr/>
          <p:nvPr/>
        </p:nvSpPr>
        <p:spPr>
          <a:xfrm>
            <a:off x="914400" y="1828800"/>
            <a:ext cx="10566400" cy="646331"/>
          </a:xfrm>
          <a:prstGeom prst="rect">
            <a:avLst/>
          </a:prstGeom>
        </p:spPr>
        <p:txBody>
          <a:bodyPr wrap="square">
            <a:spAutoFit/>
          </a:bodyPr>
          <a:lstStyle/>
          <a:p>
            <a:pPr algn="just"/>
            <a:r>
              <a:rPr lang="en-US" dirty="0">
                <a:latin typeface="Times New Roman" pitchFamily="18" charset="0"/>
                <a:cs typeface="Times New Roman" pitchFamily="18" charset="0"/>
              </a:rPr>
              <a:t>A matrix obtained by deleting some of the rows and/or columns of a matrix is said to </a:t>
            </a:r>
            <a:r>
              <a:rPr lang="en-US" dirty="0" smtClean="0">
                <a:latin typeface="Times New Roman" pitchFamily="18" charset="0"/>
                <a:cs typeface="Times New Roman" pitchFamily="18" charset="0"/>
              </a:rPr>
              <a:t>be a </a:t>
            </a:r>
            <a:r>
              <a:rPr lang="en-US" dirty="0">
                <a:latin typeface="Times New Roman" pitchFamily="18" charset="0"/>
                <a:cs typeface="Times New Roman" pitchFamily="18" charset="0"/>
              </a:rPr>
              <a:t>submatrix of the given matrix.</a:t>
            </a:r>
          </a:p>
        </p:txBody>
      </p:sp>
      <p:sp>
        <p:nvSpPr>
          <p:cNvPr id="92162"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20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993" y="2475131"/>
            <a:ext cx="6237028" cy="795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596" y="3750290"/>
            <a:ext cx="3122154" cy="917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456" y="5006668"/>
            <a:ext cx="5582103" cy="739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76300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p:txBody>
          <a:bodyPr/>
          <a:lstStyle/>
          <a:p>
            <a:pPr eaLnBrk="1" hangingPunct="1"/>
            <a:r>
              <a:rPr lang="en-US" altLang="en-US" sz="4000" dirty="0" smtClean="0"/>
              <a:t>Naïve Gaussian Elimination Solution</a:t>
            </a:r>
          </a:p>
        </p:txBody>
      </p:sp>
      <p:sp>
        <p:nvSpPr>
          <p:cNvPr id="22533" name="Rectangle 3"/>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2534" name="Rectangle 4"/>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2535" name="Rectangle 5"/>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22530" name="Object 6"/>
          <p:cNvGraphicFramePr>
            <a:graphicFrameLocks noChangeAspect="1"/>
          </p:cNvGraphicFramePr>
          <p:nvPr/>
        </p:nvGraphicFramePr>
        <p:xfrm>
          <a:off x="2258485" y="1524000"/>
          <a:ext cx="7675033" cy="2001838"/>
        </p:xfrm>
        <a:graphic>
          <a:graphicData uri="http://schemas.openxmlformats.org/presentationml/2006/ole">
            <mc:AlternateContent xmlns:mc="http://schemas.openxmlformats.org/markup-compatibility/2006">
              <mc:Choice xmlns:v="urn:schemas-microsoft-com:vml" Requires="v">
                <p:oleObj spid="_x0000_s82050" name="Equation" r:id="rId4" imgW="1803240" imgH="711000" progId="Equation.3">
                  <p:embed/>
                </p:oleObj>
              </mc:Choice>
              <mc:Fallback>
                <p:oleObj name="Equation" r:id="rId4" imgW="180324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8485" y="1524000"/>
                        <a:ext cx="7675033" cy="200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7"/>
          <p:cNvGraphicFramePr>
            <a:graphicFrameLocks noChangeAspect="1"/>
          </p:cNvGraphicFramePr>
          <p:nvPr/>
        </p:nvGraphicFramePr>
        <p:xfrm>
          <a:off x="4008967" y="4038600"/>
          <a:ext cx="4174067" cy="1892300"/>
        </p:xfrm>
        <a:graphic>
          <a:graphicData uri="http://schemas.openxmlformats.org/presentationml/2006/ole">
            <mc:AlternateContent xmlns:mc="http://schemas.openxmlformats.org/markup-compatibility/2006">
              <mc:Choice xmlns:v="urn:schemas-microsoft-com:vml" Requires="v">
                <p:oleObj spid="_x0000_s82051" name="Equation" r:id="rId6" imgW="1168200" imgH="711000" progId="Equation.3">
                  <p:embed/>
                </p:oleObj>
              </mc:Choice>
              <mc:Fallback>
                <p:oleObj name="Equation" r:id="rId6" imgW="116820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8967" y="4038600"/>
                        <a:ext cx="4174067" cy="189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03171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pPr eaLnBrk="1" hangingPunct="1"/>
            <a:r>
              <a:rPr lang="en-US" altLang="en-US" smtClean="0"/>
              <a:t>Example 1 Cont.</a:t>
            </a:r>
          </a:p>
        </p:txBody>
      </p:sp>
      <p:sp>
        <p:nvSpPr>
          <p:cNvPr id="23558" name="Text Box 3"/>
          <p:cNvSpPr txBox="1">
            <a:spLocks noChangeArrowheads="1"/>
          </p:cNvSpPr>
          <p:nvPr/>
        </p:nvSpPr>
        <p:spPr bwMode="auto">
          <a:xfrm>
            <a:off x="1828800" y="1828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a:latin typeface="Arial" charset="0"/>
              </a:rPr>
              <a:t>Solution</a:t>
            </a:r>
          </a:p>
        </p:txBody>
      </p:sp>
      <p:sp>
        <p:nvSpPr>
          <p:cNvPr id="23559" name="Text Box 4"/>
          <p:cNvSpPr txBox="1">
            <a:spLocks noChangeArrowheads="1"/>
          </p:cNvSpPr>
          <p:nvPr/>
        </p:nvSpPr>
        <p:spPr bwMode="auto">
          <a:xfrm>
            <a:off x="1828800" y="2286001"/>
            <a:ext cx="355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1800">
                <a:latin typeface="Arial" charset="0"/>
              </a:rPr>
              <a:t>The solution vector is</a:t>
            </a:r>
          </a:p>
        </p:txBody>
      </p:sp>
      <p:sp>
        <p:nvSpPr>
          <p:cNvPr id="23560" name="Rectangle 6"/>
          <p:cNvSpPr>
            <a:spLocks noChangeArrowheads="1"/>
          </p:cNvSpPr>
          <p:nvPr/>
        </p:nvSpPr>
        <p:spPr bwMode="auto">
          <a:xfrm>
            <a:off x="0"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23554" name="Object 5"/>
          <p:cNvGraphicFramePr>
            <a:graphicFrameLocks noChangeAspect="1"/>
          </p:cNvGraphicFramePr>
          <p:nvPr/>
        </p:nvGraphicFramePr>
        <p:xfrm>
          <a:off x="6299200" y="1676401"/>
          <a:ext cx="3346451" cy="1535113"/>
        </p:xfrm>
        <a:graphic>
          <a:graphicData uri="http://schemas.openxmlformats.org/presentationml/2006/ole">
            <mc:AlternateContent xmlns:mc="http://schemas.openxmlformats.org/markup-compatibility/2006">
              <mc:Choice xmlns:v="urn:schemas-microsoft-com:vml" Requires="v">
                <p:oleObj spid="_x0000_s83138" name="Equation" r:id="rId4" imgW="1168200" imgH="711000" progId="Equation.3">
                  <p:embed/>
                </p:oleObj>
              </mc:Choice>
              <mc:Fallback>
                <p:oleObj name="Equation" r:id="rId4" imgW="11682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200" y="1676401"/>
                        <a:ext cx="3346451" cy="1535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1" name="Text Box 7"/>
          <p:cNvSpPr txBox="1">
            <a:spLocks noChangeArrowheads="1"/>
          </p:cNvSpPr>
          <p:nvPr/>
        </p:nvSpPr>
        <p:spPr bwMode="auto">
          <a:xfrm>
            <a:off x="1625600" y="35052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spcBef>
                <a:spcPct val="50000"/>
              </a:spcBef>
            </a:pPr>
            <a:r>
              <a:rPr lang="en-US" altLang="en-US" sz="1800" dirty="0">
                <a:latin typeface="Arial" charset="0"/>
              </a:rPr>
              <a:t>The polynomial that passes through the three data points is then:</a:t>
            </a:r>
          </a:p>
        </p:txBody>
      </p:sp>
      <p:graphicFrame>
        <p:nvGraphicFramePr>
          <p:cNvPr id="23555" name="Object 9"/>
          <p:cNvGraphicFramePr>
            <a:graphicFrameLocks noChangeAspect="1"/>
          </p:cNvGraphicFramePr>
          <p:nvPr/>
        </p:nvGraphicFramePr>
        <p:xfrm>
          <a:off x="1879600" y="3905250"/>
          <a:ext cx="9398000" cy="1098550"/>
        </p:xfrm>
        <a:graphic>
          <a:graphicData uri="http://schemas.openxmlformats.org/presentationml/2006/ole">
            <mc:AlternateContent xmlns:mc="http://schemas.openxmlformats.org/markup-compatibility/2006">
              <mc:Choice xmlns:v="urn:schemas-microsoft-com:vml" Requires="v">
                <p:oleObj spid="_x0000_s83139" name="Equation" r:id="rId6" imgW="3047760" imgH="482400" progId="Equation.3">
                  <p:embed/>
                </p:oleObj>
              </mc:Choice>
              <mc:Fallback>
                <p:oleObj name="Equation" r:id="rId6" imgW="304776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9600" y="3905250"/>
                        <a:ext cx="9398000"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2" name="Rectangle 10"/>
          <p:cNvSpPr>
            <a:spLocks noChangeArrowheads="1"/>
          </p:cNvSpPr>
          <p:nvPr/>
        </p:nvSpPr>
        <p:spPr bwMode="auto">
          <a:xfrm>
            <a:off x="0" y="296956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23563" name="Rectangle 11"/>
          <p:cNvSpPr>
            <a:spLocks noChangeArrowheads="1"/>
          </p:cNvSpPr>
          <p:nvPr/>
        </p:nvSpPr>
        <p:spPr bwMode="auto">
          <a:xfrm>
            <a:off x="0" y="3193406"/>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graphicFrame>
        <p:nvGraphicFramePr>
          <p:cNvPr id="23556" name="Object 12"/>
          <p:cNvGraphicFramePr>
            <a:graphicFrameLocks noGrp="1" noChangeAspect="1"/>
          </p:cNvGraphicFramePr>
          <p:nvPr>
            <p:ph idx="1"/>
          </p:nvPr>
        </p:nvGraphicFramePr>
        <p:xfrm>
          <a:off x="1778000" y="5257800"/>
          <a:ext cx="7755467" cy="960438"/>
        </p:xfrm>
        <a:graphic>
          <a:graphicData uri="http://schemas.openxmlformats.org/presentationml/2006/ole">
            <mc:AlternateContent xmlns:mc="http://schemas.openxmlformats.org/markup-compatibility/2006">
              <mc:Choice xmlns:v="urn:schemas-microsoft-com:vml" Requires="v">
                <p:oleObj spid="_x0000_s83140" name="Equation" r:id="rId8" imgW="2616120" imgH="431640" progId="Equation.3">
                  <p:embed/>
                </p:oleObj>
              </mc:Choice>
              <mc:Fallback>
                <p:oleObj name="Equation" r:id="rId8" imgW="261612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8000" y="5257800"/>
                        <a:ext cx="7755467"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73891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09600" y="1419367"/>
            <a:ext cx="10972800" cy="4706799"/>
          </a:xfrm>
        </p:spPr>
        <p:txBody>
          <a:bodyPr>
            <a:normAutofit/>
          </a:bodyPr>
          <a:lstStyle/>
          <a:p>
            <a:r>
              <a:rPr lang="en-US" sz="1800" dirty="0">
                <a:latin typeface="Arial" panose="020B0604020202020204" pitchFamily="34" charset="0"/>
                <a:cs typeface="Arial" panose="020B0604020202020204" pitchFamily="34" charset="0"/>
              </a:rPr>
              <a:t>However, we could also find all the needed values of velocity at </a:t>
            </a:r>
            <a:r>
              <a:rPr lang="en-US" sz="1800" dirty="0" smtClean="0">
                <a:latin typeface="Arial" panose="020B0604020202020204" pitchFamily="34" charset="0"/>
                <a:cs typeface="Arial" panose="020B0604020202020204" pitchFamily="34" charset="0"/>
              </a:rPr>
              <a:t>t</a:t>
            </a:r>
            <a:r>
              <a:rPr lang="en-US" sz="1800" dirty="0">
                <a:latin typeface="Arial" panose="020B0604020202020204" pitchFamily="34" charset="0"/>
                <a:cs typeface="Arial" panose="020B0604020202020204" pitchFamily="34" charset="0"/>
              </a:rPr>
              <a:t> = </a:t>
            </a:r>
            <a:r>
              <a:rPr lang="en-US" sz="1800" dirty="0" smtClean="0">
                <a:latin typeface="Arial" panose="020B0604020202020204" pitchFamily="34" charset="0"/>
                <a:cs typeface="Arial" panose="020B0604020202020204" pitchFamily="34" charset="0"/>
              </a:rPr>
              <a:t>6,7.5,9,11</a:t>
            </a:r>
            <a:r>
              <a:rPr lang="en-US" sz="1800" dirty="0">
                <a:latin typeface="Arial" panose="020B0604020202020204" pitchFamily="34" charset="0"/>
                <a:cs typeface="Arial" panose="020B0604020202020204" pitchFamily="34" charset="0"/>
              </a:rPr>
              <a:t> seconds using matrix multiplication</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So, if we want to find v(6),v(7.5),v(9),v(11),v(6),v(7.5),v(9),v(11), it is given by</a:t>
            </a:r>
          </a:p>
        </p:txBody>
      </p:sp>
      <p:pic>
        <p:nvPicPr>
          <p:cNvPr id="113666"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4226329" y="1914312"/>
            <a:ext cx="324802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7" name="Picture 3"/>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054220" y="3124199"/>
            <a:ext cx="615315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8" name="Picture 4"/>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2704388" y="5123810"/>
            <a:ext cx="1781175"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11373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Can we use Naive Gauss elimination methods to find the determinant of a square matrix</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750966"/>
            <a:ext cx="12134850" cy="3629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45336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800" dirty="0"/>
              <a:t>Find the determinant of</a:t>
            </a:r>
          </a:p>
        </p:txBody>
      </p:sp>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332" y="1572124"/>
            <a:ext cx="17621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7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391469"/>
            <a:ext cx="22098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7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762856"/>
            <a:ext cx="223837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8"/>
          <p:cNvSpPr>
            <a:spLocks noChangeArrowheads="1"/>
          </p:cNvSpPr>
          <p:nvPr/>
        </p:nvSpPr>
        <p:spPr bwMode="auto">
          <a:xfrm>
            <a:off x="573207" y="2616103"/>
            <a:ext cx="10304060" cy="112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itchFamily="34" charset="0"/>
                <a:cs typeface="Arial" pitchFamily="34" charset="0"/>
              </a:rPr>
              <a:t>Remember in Example 1, we conducted the steps of forward elimination of unknowns using the Naive Gauss elimination method on </a:t>
            </a:r>
            <a:r>
              <a:rPr kumimoji="0" lang="en-US" altLang="en-US" sz="1300" b="0" i="0" u="none" strike="noStrike" cap="none" normalizeH="0" baseline="0" dirty="0" smtClean="0">
                <a:ln>
                  <a:noFill/>
                </a:ln>
                <a:solidFill>
                  <a:schemeClr val="tx1"/>
                </a:solidFill>
                <a:effectLst/>
                <a:latin typeface="MathJax_Main"/>
                <a:cs typeface="Arial" pitchFamily="34" charset="0"/>
              </a:rPr>
              <a:t>[</a:t>
            </a:r>
            <a:r>
              <a:rPr kumimoji="0" lang="en-US" altLang="en-US" sz="1300" b="0" i="0" u="none" strike="noStrike" cap="none" normalizeH="0" baseline="0" dirty="0" smtClean="0">
                <a:ln>
                  <a:noFill/>
                </a:ln>
                <a:solidFill>
                  <a:schemeClr val="tx1"/>
                </a:solidFill>
                <a:effectLst/>
                <a:latin typeface="MathJax_Math-italic"/>
                <a:cs typeface="Arial" pitchFamily="34" charset="0"/>
              </a:rPr>
              <a:t>A</a:t>
            </a:r>
            <a:r>
              <a:rPr kumimoji="0" lang="en-US" altLang="en-US" sz="1300" b="0" i="0" u="none" strike="noStrike" cap="none" normalizeH="0" baseline="0" dirty="0" smtClean="0">
                <a:ln>
                  <a:noFill/>
                </a:ln>
                <a:solidFill>
                  <a:schemeClr val="tx1"/>
                </a:solidFill>
                <a:effectLst/>
                <a:latin typeface="MathJax_Main"/>
                <a:cs typeface="Arial" pitchFamily="34" charset="0"/>
              </a:rPr>
              <a:t>]</a:t>
            </a:r>
            <a:r>
              <a:rPr kumimoji="0" lang="en-US" altLang="en-US" sz="1100" b="0" i="0" u="none" strike="noStrike" cap="none" normalizeH="0" baseline="0" dirty="0" smtClean="0">
                <a:ln>
                  <a:noFill/>
                </a:ln>
                <a:solidFill>
                  <a:schemeClr val="tx1"/>
                </a:solidFill>
                <a:effectLst/>
                <a:latin typeface="Arial" pitchFamily="34" charset="0"/>
                <a:cs typeface="Arial" pitchFamily="34" charset="0"/>
              </a:rPr>
              <a:t> </a:t>
            </a:r>
            <a:r>
              <a:rPr kumimoji="0" lang="en-US" altLang="en-US" sz="1800" b="0" i="0" u="none" strike="noStrike" cap="none" normalizeH="0" baseline="0" dirty="0" smtClean="0">
                <a:ln>
                  <a:noFill/>
                </a:ln>
                <a:solidFill>
                  <a:schemeClr val="tx1"/>
                </a:solidFill>
                <a:effectLst/>
                <a:latin typeface="Arial" pitchFamily="34" charset="0"/>
                <a:cs typeface="Arial" pitchFamily="34" charset="0"/>
              </a:rPr>
              <a:t>to give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000000"/>
                </a:solidFill>
                <a:effectLst/>
                <a:latin typeface="Tahoma" pitchFamily="34" charset="0"/>
                <a:cs typeface="Tahoma" pitchFamily="34" charset="0"/>
              </a:rPr>
              <a:t/>
            </a:r>
            <a:br>
              <a:rPr kumimoji="0" lang="en-US" altLang="en-US" sz="1300" b="0" i="0" u="none" strike="noStrike" cap="none" normalizeH="0" baseline="0" dirty="0" smtClean="0">
                <a:ln>
                  <a:noFill/>
                </a:ln>
                <a:solidFill>
                  <a:srgbClr val="000000"/>
                </a:solidFill>
                <a:effectLst/>
                <a:latin typeface="Tahoma" pitchFamily="34" charset="0"/>
                <a:cs typeface="Tahoma" pitchFamily="34" charset="0"/>
              </a:rPr>
            </a:b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573207" y="4389691"/>
            <a:ext cx="2436180" cy="369332"/>
          </a:xfrm>
          <a:prstGeom prst="rect">
            <a:avLst/>
          </a:prstGeom>
        </p:spPr>
        <p:txBody>
          <a:bodyPr wrap="none">
            <a:spAutoFit/>
          </a:bodyPr>
          <a:lstStyle/>
          <a:p>
            <a:r>
              <a:rPr lang="en-US" dirty="0"/>
              <a:t>According to Theorem 2</a:t>
            </a:r>
          </a:p>
        </p:txBody>
      </p:sp>
    </p:spTree>
    <p:extLst>
      <p:ext uri="{BB962C8B-B14F-4D97-AF65-F5344CB8AC3E}">
        <p14:creationId xmlns:p14="http://schemas.microsoft.com/office/powerpoint/2010/main" val="868296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Arial" panose="020B0604020202020204" pitchFamily="34" charset="0"/>
                <a:cs typeface="Arial" panose="020B0604020202020204" pitchFamily="34" charset="0"/>
              </a:rPr>
              <a:t>LU Decomposition Method</a:t>
            </a:r>
            <a:endParaRPr lang="en-US" dirty="0"/>
          </a:p>
        </p:txBody>
      </p:sp>
      <p:sp>
        <p:nvSpPr>
          <p:cNvPr id="3" name="Content Placeholder 2"/>
          <p:cNvSpPr>
            <a:spLocks noGrp="1"/>
          </p:cNvSpPr>
          <p:nvPr>
            <p:ph idx="1"/>
          </p:nvPr>
        </p:nvSpPr>
        <p:spPr/>
        <p:txBody>
          <a:bodyPr/>
          <a:lstStyle/>
          <a:p>
            <a:pPr marL="633412" indent="-514350">
              <a:lnSpc>
                <a:spcPct val="200000"/>
              </a:lnSpc>
              <a:spcAft>
                <a:spcPts val="1200"/>
              </a:spcAft>
              <a:buFont typeface="+mj-lt"/>
              <a:buAutoNum type="arabicPeriod"/>
              <a:defRPr/>
            </a:pPr>
            <a:r>
              <a:rPr lang="en-US" sz="2800" i="1" dirty="0">
                <a:latin typeface="Arial" pitchFamily="34" charset="0"/>
                <a:cs typeface="Arial" pitchFamily="34" charset="0"/>
              </a:rPr>
              <a:t>LU Decomposition is another method to solve a set of simultaneous linear equations</a:t>
            </a:r>
          </a:p>
          <a:p>
            <a:pPr marL="633412" indent="-514350">
              <a:lnSpc>
                <a:spcPct val="200000"/>
              </a:lnSpc>
              <a:spcAft>
                <a:spcPts val="1200"/>
              </a:spcAft>
              <a:buFont typeface="+mj-lt"/>
              <a:buAutoNum type="arabicPeriod"/>
              <a:defRPr/>
            </a:pPr>
            <a:r>
              <a:rPr lang="en-US" sz="2800" i="1" dirty="0">
                <a:latin typeface="Arial" pitchFamily="34" charset="0"/>
                <a:cs typeface="Arial" pitchFamily="34" charset="0"/>
              </a:rPr>
              <a:t>Which is better, Gauss Elimination or LU Decomposition?</a:t>
            </a:r>
          </a:p>
          <a:p>
            <a:pPr marL="633412" indent="-514350">
              <a:spcAft>
                <a:spcPts val="1200"/>
              </a:spcAft>
              <a:buFont typeface="+mj-lt"/>
              <a:buAutoNum type="arabicPeriod"/>
              <a:defRPr/>
            </a:pPr>
            <a:endParaRPr lang="en-US" sz="2800" dirty="0" smtClean="0"/>
          </a:p>
          <a:p>
            <a:pPr>
              <a:defRPr/>
            </a:pPr>
            <a:endParaRPr lang="en-US" dirty="0"/>
          </a:p>
        </p:txBody>
      </p:sp>
    </p:spTree>
    <p:extLst>
      <p:ext uri="{BB962C8B-B14F-4D97-AF65-F5344CB8AC3E}">
        <p14:creationId xmlns:p14="http://schemas.microsoft.com/office/powerpoint/2010/main" val="36202458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4800" dirty="0">
                <a:latin typeface="Arial" panose="020B0604020202020204" pitchFamily="34" charset="0"/>
                <a:cs typeface="Arial" panose="020B0604020202020204" pitchFamily="34" charset="0"/>
              </a:rPr>
              <a:t>LU Decomposition Method</a:t>
            </a:r>
            <a:endParaRPr lang="en-US" sz="4400" dirty="0"/>
          </a:p>
        </p:txBody>
      </p:sp>
      <p:sp>
        <p:nvSpPr>
          <p:cNvPr id="44035"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44036"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44037"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44039" name="TextBox 3"/>
          <p:cNvSpPr txBox="1">
            <a:spLocks noChangeArrowheads="1"/>
          </p:cNvSpPr>
          <p:nvPr/>
        </p:nvSpPr>
        <p:spPr bwMode="auto">
          <a:xfrm>
            <a:off x="1320800" y="2232026"/>
            <a:ext cx="965200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r>
              <a:rPr lang="en-US" sz="2000" dirty="0"/>
              <a:t>An LU decomposition of a matrix A is the product of a lower triangular matrix and an </a:t>
            </a:r>
            <a:r>
              <a:rPr lang="en-US" sz="2000" dirty="0" smtClean="0"/>
              <a:t>upper triangular </a:t>
            </a:r>
            <a:r>
              <a:rPr lang="en-US" sz="2000" dirty="0"/>
              <a:t>matrix that is equal to A.</a:t>
            </a:r>
            <a:endParaRPr lang="en-US" altLang="en-US" sz="2000" dirty="0" smtClean="0">
              <a:latin typeface="Times New Roman" pitchFamily="18" charset="0"/>
              <a:cs typeface="Times New Roman" pitchFamily="18" charset="0"/>
            </a:endParaRPr>
          </a:p>
          <a:p>
            <a:pPr algn="ctr" eaLnBrk="1" hangingPunct="1">
              <a:spcBef>
                <a:spcPct val="50000"/>
              </a:spcBef>
            </a:pPr>
            <a:r>
              <a:rPr lang="en-US" altLang="en-US" sz="3200" dirty="0" smtClean="0">
                <a:latin typeface="Times New Roman" pitchFamily="18" charset="0"/>
                <a:cs typeface="Times New Roman" pitchFamily="18" charset="0"/>
              </a:rPr>
              <a:t>[</a:t>
            </a:r>
            <a:r>
              <a:rPr lang="en-US" altLang="en-US" sz="3200" i="1" dirty="0">
                <a:latin typeface="Times New Roman" pitchFamily="18" charset="0"/>
                <a:cs typeface="Times New Roman" pitchFamily="18" charset="0"/>
              </a:rPr>
              <a:t>A</a:t>
            </a:r>
            <a:r>
              <a:rPr lang="en-US" altLang="en-US" sz="3200" dirty="0">
                <a:latin typeface="Times New Roman" pitchFamily="18" charset="0"/>
                <a:cs typeface="Times New Roman" pitchFamily="18" charset="0"/>
              </a:rPr>
              <a:t>] = [</a:t>
            </a:r>
            <a:r>
              <a:rPr lang="en-US" altLang="en-US" sz="3200" i="1" dirty="0">
                <a:latin typeface="Times New Roman" pitchFamily="18" charset="0"/>
                <a:cs typeface="Times New Roman" pitchFamily="18" charset="0"/>
              </a:rPr>
              <a:t>L</a:t>
            </a:r>
            <a:r>
              <a:rPr lang="en-US" altLang="en-US" sz="3200" dirty="0">
                <a:latin typeface="Times New Roman" pitchFamily="18" charset="0"/>
                <a:cs typeface="Times New Roman" pitchFamily="18" charset="0"/>
              </a:rPr>
              <a:t>][</a:t>
            </a:r>
            <a:r>
              <a:rPr lang="en-US" altLang="en-US" sz="3200" i="1" dirty="0">
                <a:latin typeface="Times New Roman" pitchFamily="18" charset="0"/>
                <a:cs typeface="Times New Roman" pitchFamily="18" charset="0"/>
              </a:rPr>
              <a:t>U</a:t>
            </a:r>
            <a:r>
              <a:rPr lang="en-US" altLang="en-US" sz="3200" dirty="0">
                <a:latin typeface="Times New Roman" pitchFamily="18" charset="0"/>
                <a:cs typeface="Times New Roman" pitchFamily="18" charset="0"/>
              </a:rPr>
              <a:t>]</a:t>
            </a:r>
          </a:p>
          <a:p>
            <a:pPr eaLnBrk="1" hangingPunct="1">
              <a:spcBef>
                <a:spcPct val="50000"/>
              </a:spcBef>
            </a:pPr>
            <a:r>
              <a:rPr lang="en-US" altLang="en-US" sz="2800" dirty="0">
                <a:latin typeface="Times New Roman" pitchFamily="18" charset="0"/>
                <a:cs typeface="Times New Roman" pitchFamily="18" charset="0"/>
              </a:rPr>
              <a:t>where</a:t>
            </a:r>
          </a:p>
          <a:p>
            <a:pPr eaLnBrk="1" hangingPunct="1">
              <a:spcBef>
                <a:spcPct val="50000"/>
              </a:spcBef>
            </a:pPr>
            <a:r>
              <a:rPr lang="en-US" altLang="en-US" sz="2800" dirty="0">
                <a:latin typeface="Times New Roman" pitchFamily="18" charset="0"/>
                <a:cs typeface="Times New Roman" pitchFamily="18" charset="0"/>
              </a:rPr>
              <a:t>     [</a:t>
            </a:r>
            <a:r>
              <a:rPr lang="en-US" altLang="en-US" sz="2800" i="1" dirty="0">
                <a:latin typeface="Times New Roman" pitchFamily="18" charset="0"/>
                <a:cs typeface="Times New Roman" pitchFamily="18" charset="0"/>
              </a:rPr>
              <a:t>L</a:t>
            </a:r>
            <a:r>
              <a:rPr lang="en-US" altLang="en-US" sz="2800" dirty="0">
                <a:latin typeface="Times New Roman" pitchFamily="18" charset="0"/>
                <a:cs typeface="Times New Roman" pitchFamily="18" charset="0"/>
              </a:rPr>
              <a:t>] = lower triangular matrix</a:t>
            </a:r>
          </a:p>
          <a:p>
            <a:pPr eaLnBrk="1" hangingPunct="1">
              <a:spcBef>
                <a:spcPct val="50000"/>
              </a:spcBef>
            </a:pPr>
            <a:r>
              <a:rPr lang="en-US" altLang="en-US" sz="2800" dirty="0">
                <a:latin typeface="Times New Roman" pitchFamily="18" charset="0"/>
                <a:cs typeface="Times New Roman" pitchFamily="18" charset="0"/>
              </a:rPr>
              <a:t>     [</a:t>
            </a:r>
            <a:r>
              <a:rPr lang="en-US" altLang="en-US" sz="2800" i="1" dirty="0">
                <a:latin typeface="Times New Roman" pitchFamily="18" charset="0"/>
                <a:cs typeface="Times New Roman" pitchFamily="18" charset="0"/>
              </a:rPr>
              <a:t>U</a:t>
            </a:r>
            <a:r>
              <a:rPr lang="en-US" altLang="en-US" sz="2800" dirty="0">
                <a:latin typeface="Times New Roman" pitchFamily="18" charset="0"/>
                <a:cs typeface="Times New Roman" pitchFamily="18" charset="0"/>
              </a:rPr>
              <a:t>] = upper triangular matrix</a:t>
            </a:r>
          </a:p>
          <a:p>
            <a:endParaRPr lang="en-US"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935574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altLang="en-US" sz="3600" dirty="0"/>
              <a:t>How does LU Decomposition work?</a:t>
            </a:r>
            <a:endParaRPr lang="en-US" sz="3200" dirty="0"/>
          </a:p>
        </p:txBody>
      </p:sp>
      <p:sp>
        <p:nvSpPr>
          <p:cNvPr id="46083"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46084"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46085"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8" name="Text Box 8"/>
          <p:cNvSpPr txBox="1">
            <a:spLocks noChangeArrowheads="1"/>
          </p:cNvSpPr>
          <p:nvPr/>
        </p:nvSpPr>
        <p:spPr bwMode="auto">
          <a:xfrm>
            <a:off x="406400" y="2133601"/>
            <a:ext cx="12598400" cy="3477875"/>
          </a:xfrm>
          <a:prstGeom prst="rect">
            <a:avLst/>
          </a:prstGeom>
          <a:noFill/>
          <a:ln w="9525">
            <a:noFill/>
            <a:miter lim="800000"/>
            <a:headEnd/>
            <a:tailEnd/>
          </a:ln>
        </p:spPr>
        <p:txBody>
          <a:bodyPr numCol="2" spcCol="457200">
            <a:spAutoFit/>
          </a:bodyPr>
          <a:lstStyle/>
          <a:p>
            <a:pPr algn="r" eaLnBrk="1" hangingPunct="1">
              <a:spcBef>
                <a:spcPts val="600"/>
              </a:spcBef>
              <a:defRPr/>
            </a:pPr>
            <a:r>
              <a:rPr lang="en-US" sz="2000" dirty="0">
                <a:latin typeface="Times New Roman" pitchFamily="18" charset="0"/>
                <a:cs typeface="Times New Roman" pitchFamily="18" charset="0"/>
              </a:rPr>
              <a:t>If solving a set of linear equations</a:t>
            </a:r>
          </a:p>
          <a:p>
            <a:pPr algn="r" eaLnBrk="1" hangingPunct="1">
              <a:spcBef>
                <a:spcPts val="600"/>
              </a:spcBef>
              <a:defRPr/>
            </a:pPr>
            <a:r>
              <a:rPr lang="en-US" sz="2000" dirty="0">
                <a:latin typeface="Times New Roman" pitchFamily="18" charset="0"/>
                <a:cs typeface="Times New Roman" pitchFamily="18" charset="0"/>
              </a:rPr>
              <a:t>If  [</a:t>
            </a:r>
            <a:r>
              <a:rPr lang="en-US" sz="2000" i="1" dirty="0">
                <a:latin typeface="Times New Roman" pitchFamily="18" charset="0"/>
                <a:cs typeface="Times New Roman" pitchFamily="18" charset="0"/>
              </a:rPr>
              <a:t>A</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U</a:t>
            </a:r>
            <a:r>
              <a:rPr lang="en-US" sz="2000" dirty="0">
                <a:latin typeface="Times New Roman" pitchFamily="18" charset="0"/>
                <a:cs typeface="Times New Roman" pitchFamily="18" charset="0"/>
              </a:rPr>
              <a:t>]  then</a:t>
            </a:r>
          </a:p>
          <a:p>
            <a:pPr algn="r" eaLnBrk="1" hangingPunct="1">
              <a:spcBef>
                <a:spcPts val="600"/>
              </a:spcBef>
              <a:defRPr/>
            </a:pPr>
            <a:r>
              <a:rPr lang="en-US" sz="2000" dirty="0">
                <a:latin typeface="Times New Roman" pitchFamily="18" charset="0"/>
                <a:cs typeface="Times New Roman" pitchFamily="18" charset="0"/>
              </a:rPr>
              <a:t>Multiply by</a:t>
            </a:r>
          </a:p>
          <a:p>
            <a:pPr algn="r" eaLnBrk="1" hangingPunct="1">
              <a:spcBef>
                <a:spcPts val="600"/>
              </a:spcBef>
              <a:defRPr/>
            </a:pPr>
            <a:r>
              <a:rPr lang="en-US" sz="2000" dirty="0">
                <a:latin typeface="Times New Roman" pitchFamily="18" charset="0"/>
                <a:cs typeface="Times New Roman" pitchFamily="18" charset="0"/>
              </a:rPr>
              <a:t>Which gives</a:t>
            </a:r>
          </a:p>
          <a:p>
            <a:pPr algn="r" eaLnBrk="1" hangingPunct="1">
              <a:spcBef>
                <a:spcPts val="600"/>
              </a:spcBef>
              <a:defRPr/>
            </a:pPr>
            <a:r>
              <a:rPr lang="en-US" sz="2000" dirty="0">
                <a:latin typeface="Times New Roman" pitchFamily="18" charset="0"/>
                <a:cs typeface="Times New Roman" pitchFamily="18" charset="0"/>
              </a:rPr>
              <a:t>Remember  [</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I</a:t>
            </a:r>
            <a:r>
              <a:rPr lang="en-US" sz="2000" dirty="0">
                <a:latin typeface="Times New Roman" pitchFamily="18" charset="0"/>
                <a:cs typeface="Times New Roman" pitchFamily="18" charset="0"/>
              </a:rPr>
              <a:t>] which leads to</a:t>
            </a:r>
          </a:p>
          <a:p>
            <a:pPr algn="r" eaLnBrk="1" hangingPunct="1">
              <a:spcBef>
                <a:spcPts val="600"/>
              </a:spcBef>
              <a:defRPr/>
            </a:pPr>
            <a:r>
              <a:rPr lang="en-US" sz="2000" dirty="0">
                <a:latin typeface="Times New Roman" pitchFamily="18" charset="0"/>
                <a:cs typeface="Times New Roman" pitchFamily="18" charset="0"/>
              </a:rPr>
              <a:t>Now, if [</a:t>
            </a:r>
            <a:r>
              <a:rPr lang="en-US" sz="2000" i="1" dirty="0">
                <a:latin typeface="Times New Roman" pitchFamily="18" charset="0"/>
                <a:cs typeface="Times New Roman" pitchFamily="18" charset="0"/>
              </a:rPr>
              <a:t>I</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U</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U</a:t>
            </a:r>
            <a:r>
              <a:rPr lang="en-US" sz="2000" dirty="0">
                <a:latin typeface="Times New Roman" pitchFamily="18" charset="0"/>
                <a:cs typeface="Times New Roman" pitchFamily="18" charset="0"/>
              </a:rPr>
              <a:t>] then</a:t>
            </a:r>
          </a:p>
          <a:p>
            <a:pPr algn="r" eaLnBrk="1" hangingPunct="1">
              <a:spcBef>
                <a:spcPts val="600"/>
              </a:spcBef>
              <a:defRPr/>
            </a:pPr>
            <a:r>
              <a:rPr lang="en-US" sz="2000" dirty="0">
                <a:latin typeface="Times New Roman" pitchFamily="18" charset="0"/>
                <a:cs typeface="Times New Roman" pitchFamily="18" charset="0"/>
              </a:rPr>
              <a:t>Now, let</a:t>
            </a:r>
          </a:p>
          <a:p>
            <a:pPr algn="r" eaLnBrk="1" hangingPunct="1">
              <a:spcBef>
                <a:spcPts val="600"/>
              </a:spcBef>
              <a:defRPr/>
            </a:pPr>
            <a:r>
              <a:rPr lang="en-US" sz="2000" dirty="0">
                <a:latin typeface="Times New Roman" pitchFamily="18" charset="0"/>
                <a:cs typeface="Times New Roman" pitchFamily="18" charset="0"/>
              </a:rPr>
              <a:t>Which ends with</a:t>
            </a:r>
          </a:p>
          <a:p>
            <a:pPr algn="r" eaLnBrk="1" hangingPunct="1">
              <a:spcBef>
                <a:spcPts val="600"/>
              </a:spcBef>
              <a:defRPr/>
            </a:pPr>
            <a:r>
              <a:rPr lang="en-US" sz="2000" dirty="0">
                <a:latin typeface="Times New Roman" pitchFamily="18" charset="0"/>
                <a:cs typeface="Times New Roman" pitchFamily="18" charset="0"/>
              </a:rPr>
              <a:t>and</a:t>
            </a:r>
          </a:p>
          <a:p>
            <a:pPr eaLnBrk="1" hangingPunct="1">
              <a:spcBef>
                <a:spcPts val="600"/>
              </a:spcBef>
              <a:defRPr/>
            </a:pP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A</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C</a:t>
            </a:r>
            <a:r>
              <a:rPr lang="en-US" sz="2000" dirty="0">
                <a:latin typeface="Times New Roman" pitchFamily="18" charset="0"/>
                <a:cs typeface="Times New Roman" pitchFamily="18" charset="0"/>
              </a:rPr>
              <a:t>]</a:t>
            </a:r>
          </a:p>
          <a:p>
            <a:pPr eaLnBrk="1" hangingPunct="1">
              <a:spcBef>
                <a:spcPts val="600"/>
              </a:spcBef>
              <a:defRPr/>
            </a:pP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U</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C</a:t>
            </a:r>
            <a:r>
              <a:rPr lang="en-US" sz="2000" dirty="0">
                <a:latin typeface="Times New Roman" pitchFamily="18" charset="0"/>
                <a:cs typeface="Times New Roman" pitchFamily="18" charset="0"/>
              </a:rPr>
              <a:t>]</a:t>
            </a:r>
          </a:p>
          <a:p>
            <a:pPr eaLnBrk="1" hangingPunct="1">
              <a:spcBef>
                <a:spcPts val="600"/>
              </a:spcBef>
              <a:defRPr/>
            </a:pP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baseline="30000" dirty="0">
                <a:latin typeface="Times New Roman" pitchFamily="18" charset="0"/>
                <a:cs typeface="Times New Roman" pitchFamily="18" charset="0"/>
              </a:rPr>
              <a:t>-1</a:t>
            </a:r>
            <a:endParaRPr lang="en-US" sz="2000" dirty="0">
              <a:latin typeface="Times New Roman" pitchFamily="18" charset="0"/>
              <a:cs typeface="Times New Roman" pitchFamily="18" charset="0"/>
            </a:endParaRPr>
          </a:p>
          <a:p>
            <a:pPr eaLnBrk="1" hangingPunct="1">
              <a:spcBef>
                <a:spcPts val="600"/>
              </a:spcBef>
              <a:defRPr/>
            </a:pP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U</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C</a:t>
            </a:r>
            <a:r>
              <a:rPr lang="en-US" sz="2000" dirty="0">
                <a:latin typeface="Times New Roman" pitchFamily="18" charset="0"/>
                <a:cs typeface="Times New Roman" pitchFamily="18" charset="0"/>
              </a:rPr>
              <a:t>]</a:t>
            </a:r>
          </a:p>
          <a:p>
            <a:pPr eaLnBrk="1" hangingPunct="1">
              <a:spcBef>
                <a:spcPts val="600"/>
              </a:spcBef>
              <a:defRPr/>
            </a:pP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I</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U</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C</a:t>
            </a:r>
            <a:r>
              <a:rPr lang="en-US" sz="2000" dirty="0">
                <a:latin typeface="Times New Roman" pitchFamily="18" charset="0"/>
                <a:cs typeface="Times New Roman" pitchFamily="18" charset="0"/>
              </a:rPr>
              <a:t>]</a:t>
            </a:r>
          </a:p>
          <a:p>
            <a:pPr eaLnBrk="1" hangingPunct="1">
              <a:spcBef>
                <a:spcPts val="600"/>
              </a:spcBef>
              <a:defRPr/>
            </a:pP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U</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C</a:t>
            </a:r>
            <a:r>
              <a:rPr lang="en-US" sz="2000" dirty="0">
                <a:latin typeface="Times New Roman" pitchFamily="18" charset="0"/>
                <a:cs typeface="Times New Roman" pitchFamily="18" charset="0"/>
              </a:rPr>
              <a:t>]</a:t>
            </a:r>
          </a:p>
          <a:p>
            <a:pPr eaLnBrk="1" hangingPunct="1">
              <a:spcBef>
                <a:spcPts val="600"/>
              </a:spcBef>
              <a:defRPr/>
            </a:pP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C</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Z</a:t>
            </a:r>
            <a:r>
              <a:rPr lang="en-US" sz="2000" dirty="0">
                <a:latin typeface="Times New Roman" pitchFamily="18" charset="0"/>
                <a:cs typeface="Times New Roman" pitchFamily="18" charset="0"/>
              </a:rPr>
              <a:t>]</a:t>
            </a:r>
          </a:p>
          <a:p>
            <a:pPr eaLnBrk="1" hangingPunct="1">
              <a:spcBef>
                <a:spcPts val="600"/>
              </a:spcBef>
              <a:defRPr/>
            </a:pP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Z</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C</a:t>
            </a:r>
            <a:r>
              <a:rPr lang="en-US" sz="2000" dirty="0">
                <a:latin typeface="Times New Roman" pitchFamily="18" charset="0"/>
                <a:cs typeface="Times New Roman" pitchFamily="18" charset="0"/>
              </a:rPr>
              <a:t>]   (1)</a:t>
            </a:r>
          </a:p>
          <a:p>
            <a:pPr eaLnBrk="1" hangingPunct="1">
              <a:spcBef>
                <a:spcPts val="600"/>
              </a:spcBef>
              <a:defRPr/>
            </a:pP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U</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 = [</a:t>
            </a:r>
            <a:r>
              <a:rPr lang="en-US" sz="2000" i="1" dirty="0">
                <a:latin typeface="Times New Roman" pitchFamily="18" charset="0"/>
                <a:cs typeface="Times New Roman" pitchFamily="18" charset="0"/>
              </a:rPr>
              <a:t>Z</a:t>
            </a:r>
            <a:r>
              <a:rPr lang="en-US" sz="2000" dirty="0">
                <a:latin typeface="Times New Roman" pitchFamily="18" charset="0"/>
                <a:cs typeface="Times New Roman" pitchFamily="18" charset="0"/>
              </a:rPr>
              <a:t>]   (2)</a:t>
            </a:r>
          </a:p>
        </p:txBody>
      </p:sp>
    </p:spTree>
    <p:extLst>
      <p:ext uri="{BB962C8B-B14F-4D97-AF65-F5344CB8AC3E}">
        <p14:creationId xmlns:p14="http://schemas.microsoft.com/office/powerpoint/2010/main" val="25319674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altLang="en-US" sz="4800" dirty="0"/>
              <a:t>LU </a:t>
            </a:r>
            <a:r>
              <a:rPr lang="en-US" altLang="en-US" sz="4800" dirty="0" smtClean="0"/>
              <a:t>Decomposition using </a:t>
            </a:r>
            <a:r>
              <a:rPr lang="en-US" dirty="0" err="1" smtClean="0"/>
              <a:t>Crout's</a:t>
            </a:r>
            <a:r>
              <a:rPr lang="en-US" dirty="0" smtClean="0"/>
              <a:t> </a:t>
            </a:r>
            <a:r>
              <a:rPr lang="en-US" dirty="0"/>
              <a:t>method of Matrix</a:t>
            </a:r>
            <a:endParaRPr lang="en-US" sz="4400" dirty="0"/>
          </a:p>
        </p:txBody>
      </p:sp>
      <p:sp>
        <p:nvSpPr>
          <p:cNvPr id="48131"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48132"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48133"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Tree>
    <p:extLst>
      <p:ext uri="{BB962C8B-B14F-4D97-AF65-F5344CB8AC3E}">
        <p14:creationId xmlns:p14="http://schemas.microsoft.com/office/powerpoint/2010/main" val="22693202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58372" name="Rectangle 8"/>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58373" name="Rectangle 10"/>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latin typeface="Arial" charset="0"/>
            </a:endParaRPr>
          </a:p>
        </p:txBody>
      </p:sp>
      <p:sp>
        <p:nvSpPr>
          <p:cNvPr id="58374" name="Rectangle 5"/>
          <p:cNvSpPr>
            <a:spLocks noChangeArrowheads="1"/>
          </p:cNvSpPr>
          <p:nvPr/>
        </p:nvSpPr>
        <p:spPr bwMode="auto">
          <a:xfrm>
            <a:off x="6003634" y="28409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endParaRPr lang="en-US" altLang="en-US"/>
          </a:p>
        </p:txBody>
      </p:sp>
      <p:pic>
        <p:nvPicPr>
          <p:cNvPr id="88081" name="Picture 17"/>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45199" y="230833"/>
            <a:ext cx="7839075"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92" name="Picture 28"/>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549565" y="2669417"/>
            <a:ext cx="56388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93" name="Picture 29"/>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545199" y="5266756"/>
            <a:ext cx="68389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94" name="Picture 30"/>
          <p:cNvPicPr>
            <a:picLocks noChangeAspect="1" noChangeArrowheads="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384148" y="4326767"/>
            <a:ext cx="4676775"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1111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Square Matrix</a:t>
            </a:r>
            <a:endParaRPr lang="en-US" dirty="0"/>
          </a:p>
        </p:txBody>
      </p:sp>
      <p:sp>
        <p:nvSpPr>
          <p:cNvPr id="4" name="Rectangle 3"/>
          <p:cNvSpPr/>
          <p:nvPr/>
        </p:nvSpPr>
        <p:spPr>
          <a:xfrm>
            <a:off x="1016000" y="1905001"/>
            <a:ext cx="10160000" cy="1338828"/>
          </a:xfrm>
          <a:prstGeom prst="rect">
            <a:avLst/>
          </a:prstGeom>
        </p:spPr>
        <p:txBody>
          <a:bodyPr wrap="square">
            <a:spAutoFit/>
          </a:bodyPr>
          <a:lstStyle/>
          <a:p>
            <a:pPr>
              <a:lnSpc>
                <a:spcPct val="150000"/>
              </a:lnSpc>
            </a:pPr>
            <a:r>
              <a:rPr lang="en-US" dirty="0">
                <a:latin typeface="Times New Roman" pitchFamily="18" charset="0"/>
                <a:cs typeface="Times New Roman" pitchFamily="18" charset="0"/>
              </a:rPr>
              <a:t>If the number of </a:t>
            </a:r>
            <a:r>
              <a:rPr lang="en-US" dirty="0" smtClean="0">
                <a:latin typeface="Times New Roman" pitchFamily="18" charset="0"/>
                <a:cs typeface="Times New Roman" pitchFamily="18" charset="0"/>
              </a:rPr>
              <a:t>rows </a:t>
            </a:r>
            <a:r>
              <a:rPr lang="en-US" i="1" dirty="0" smtClean="0">
                <a:latin typeface="Times New Roman" pitchFamily="18" charset="0"/>
                <a:cs typeface="Times New Roman" pitchFamily="18" charset="0"/>
              </a:rPr>
              <a:t>m </a:t>
            </a:r>
            <a:r>
              <a:rPr lang="en-US" dirty="0" smtClean="0">
                <a:latin typeface="Times New Roman" pitchFamily="18" charset="0"/>
                <a:cs typeface="Times New Roman" pitchFamily="18" charset="0"/>
              </a:rPr>
              <a:t>of a </a:t>
            </a:r>
            <a:r>
              <a:rPr lang="en-US" dirty="0">
                <a:latin typeface="Times New Roman" pitchFamily="18" charset="0"/>
                <a:cs typeface="Times New Roman" pitchFamily="18" charset="0"/>
              </a:rPr>
              <a:t>matrix is equal to the number of </a:t>
            </a:r>
            <a:r>
              <a:rPr lang="en-US" dirty="0" smtClean="0">
                <a:latin typeface="Times New Roman" pitchFamily="18" charset="0"/>
                <a:cs typeface="Times New Roman" pitchFamily="18" charset="0"/>
              </a:rPr>
              <a:t>columns </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of a matrix </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m=n), </a:t>
            </a:r>
            <a:r>
              <a:rPr lang="en-US" dirty="0" smtClean="0">
                <a:latin typeface="Times New Roman" pitchFamily="18" charset="0"/>
                <a:cs typeface="Times New Roman" pitchFamily="18" charset="0"/>
              </a:rPr>
              <a:t>then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is called a square matrix. The entries </a:t>
            </a:r>
            <a:r>
              <a:rPr lang="en-US" i="1" dirty="0" smtClean="0">
                <a:latin typeface="Times New Roman" pitchFamily="18" charset="0"/>
                <a:cs typeface="Times New Roman" pitchFamily="18" charset="0"/>
              </a:rPr>
              <a:t>a</a:t>
            </a:r>
            <a:r>
              <a:rPr lang="en-US" i="1" baseline="-25000" dirty="0" smtClean="0">
                <a:latin typeface="Times New Roman" pitchFamily="18" charset="0"/>
                <a:cs typeface="Times New Roman" pitchFamily="18" charset="0"/>
              </a:rPr>
              <a:t>11</a:t>
            </a:r>
            <a:r>
              <a:rPr lang="en-US" i="1" dirty="0" smtClean="0">
                <a:latin typeface="Times New Roman" pitchFamily="18" charset="0"/>
                <a:cs typeface="Times New Roman" pitchFamily="18" charset="0"/>
              </a:rPr>
              <a:t>,a</a:t>
            </a:r>
            <a:r>
              <a:rPr lang="en-US" i="1" baseline="-25000" dirty="0" smtClean="0">
                <a:latin typeface="Times New Roman" pitchFamily="18" charset="0"/>
                <a:cs typeface="Times New Roman" pitchFamily="18" charset="0"/>
              </a:rPr>
              <a:t>22</a:t>
            </a:r>
            <a:r>
              <a:rPr lang="en-US" i="1" dirty="0" smtClean="0">
                <a:latin typeface="Times New Roman" pitchFamily="18" charset="0"/>
                <a:cs typeface="Times New Roman" pitchFamily="18" charset="0"/>
              </a:rPr>
              <a:t>,…, </a:t>
            </a:r>
            <a:r>
              <a:rPr lang="en-US" i="1" dirty="0" err="1" smtClean="0">
                <a:latin typeface="Times New Roman" pitchFamily="18" charset="0"/>
                <a:cs typeface="Times New Roman" pitchFamily="18" charset="0"/>
              </a:rPr>
              <a:t>a</a:t>
            </a:r>
            <a:r>
              <a:rPr lang="en-US" i="1" baseline="-25000" dirty="0" err="1" smtClean="0">
                <a:latin typeface="Times New Roman" pitchFamily="18" charset="0"/>
                <a:cs typeface="Times New Roman" pitchFamily="18" charset="0"/>
              </a:rPr>
              <a:t>nn</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are called the </a:t>
            </a:r>
            <a:r>
              <a:rPr lang="en-US" i="1" dirty="0" smtClean="0">
                <a:latin typeface="Times New Roman" pitchFamily="18" charset="0"/>
                <a:cs typeface="Times New Roman" pitchFamily="18" charset="0"/>
              </a:rPr>
              <a:t>diagonal elements</a:t>
            </a:r>
            <a:r>
              <a:rPr lang="en-US" dirty="0" smtClean="0">
                <a:latin typeface="Times New Roman" pitchFamily="18" charset="0"/>
                <a:cs typeface="Times New Roman" pitchFamily="18" charset="0"/>
              </a:rPr>
              <a:t> of a square matrix. Sometimes the diagonal of the matrix is also called the </a:t>
            </a:r>
            <a:r>
              <a:rPr lang="en-US" i="1" dirty="0" smtClean="0">
                <a:latin typeface="Times New Roman" pitchFamily="18" charset="0"/>
                <a:cs typeface="Times New Roman" pitchFamily="18" charset="0"/>
              </a:rPr>
              <a:t>principal or main of the matrix</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graphicFrame>
        <p:nvGraphicFramePr>
          <p:cNvPr id="5" name="Object 1"/>
          <p:cNvGraphicFramePr>
            <a:graphicFrameLocks noChangeAspect="1"/>
          </p:cNvGraphicFramePr>
          <p:nvPr>
            <p:extLst>
              <p:ext uri="{D42A27DB-BD31-4B8C-83A1-F6EECF244321}">
                <p14:modId xmlns:p14="http://schemas.microsoft.com/office/powerpoint/2010/main" val="2833243975"/>
              </p:ext>
            </p:extLst>
          </p:nvPr>
        </p:nvGraphicFramePr>
        <p:xfrm>
          <a:off x="2336800" y="3715603"/>
          <a:ext cx="3048000" cy="1298864"/>
        </p:xfrm>
        <a:graphic>
          <a:graphicData uri="http://schemas.openxmlformats.org/presentationml/2006/ole">
            <mc:AlternateContent xmlns:mc="http://schemas.openxmlformats.org/markup-compatibility/2006">
              <mc:Choice xmlns:v="urn:schemas-microsoft-com:vml" Requires="v">
                <p:oleObj spid="_x0000_s9287" name="Equation" r:id="rId3" imgW="1257300" imgH="711200" progId="Equation.3">
                  <p:embed/>
                </p:oleObj>
              </mc:Choice>
              <mc:Fallback>
                <p:oleObj name="Equation" r:id="rId3" imgW="12573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3715603"/>
                        <a:ext cx="3048000" cy="1298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p:cNvSpPr>
            <a:spLocks noChangeArrowheads="1"/>
          </p:cNvSpPr>
          <p:nvPr/>
        </p:nvSpPr>
        <p:spPr bwMode="auto">
          <a:xfrm>
            <a:off x="1016000" y="5331752"/>
            <a:ext cx="95504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is a square matrix as it has the same number of rows and columns, that is, 3.  The diagonal elements of [</a:t>
            </a:r>
            <a:r>
              <a:rPr kumimoji="0" lang="en-US"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a:t>
            </a:r>
            <a:r>
              <a:rPr kumimoji="0" lang="en-US" b="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are  (25,10,7)		</a:t>
            </a:r>
            <a:r>
              <a:rPr kumimoji="0" lang="en-US" b="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40291507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81013" y="237202"/>
            <a:ext cx="374332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7" name="Picture 3"/>
          <p:cNvPicPr>
            <a:picLocks noChangeAspect="1" noChangeArrowheads="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81013" y="1502889"/>
            <a:ext cx="844867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150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667"/>
                                        </p:tgtEl>
                                        <p:attrNameLst>
                                          <p:attrName>style.visibility</p:attrName>
                                        </p:attrNameLst>
                                      </p:cBhvr>
                                      <p:to>
                                        <p:strVal val="visible"/>
                                      </p:to>
                                    </p:set>
                                    <p:anim calcmode="lin" valueType="num">
                                      <p:cBhvr additive="base">
                                        <p:cTn id="7" dur="500" fill="hold"/>
                                        <p:tgtEl>
                                          <p:spTgt spid="113667"/>
                                        </p:tgtEl>
                                        <p:attrNameLst>
                                          <p:attrName>ppt_x</p:attrName>
                                        </p:attrNameLst>
                                      </p:cBhvr>
                                      <p:tavLst>
                                        <p:tav tm="0">
                                          <p:val>
                                            <p:strVal val="#ppt_x"/>
                                          </p:val>
                                        </p:tav>
                                        <p:tav tm="100000">
                                          <p:val>
                                            <p:strVal val="#ppt_x"/>
                                          </p:val>
                                        </p:tav>
                                      </p:tavLst>
                                    </p:anim>
                                    <p:anim calcmode="lin" valueType="num">
                                      <p:cBhvr additive="base">
                                        <p:cTn id="8" dur="500" fill="hold"/>
                                        <p:tgtEl>
                                          <p:spTgt spid="1136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39714" y="360315"/>
            <a:ext cx="413385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691" name="Picture 3"/>
          <p:cNvPicPr>
            <a:picLocks noChangeAspect="1" noChangeArrowheads="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39714" y="1767385"/>
            <a:ext cx="729615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1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691"/>
                                        </p:tgtEl>
                                        <p:attrNameLst>
                                          <p:attrName>style.visibility</p:attrName>
                                        </p:attrNameLst>
                                      </p:cBhvr>
                                      <p:to>
                                        <p:strVal val="visible"/>
                                      </p:to>
                                    </p:set>
                                    <p:anim calcmode="lin" valueType="num">
                                      <p:cBhvr additive="base">
                                        <p:cTn id="7" dur="500" fill="hold"/>
                                        <p:tgtEl>
                                          <p:spTgt spid="114691"/>
                                        </p:tgtEl>
                                        <p:attrNameLst>
                                          <p:attrName>ppt_x</p:attrName>
                                        </p:attrNameLst>
                                      </p:cBhvr>
                                      <p:tavLst>
                                        <p:tav tm="0">
                                          <p:val>
                                            <p:strVal val="#ppt_x"/>
                                          </p:val>
                                        </p:tav>
                                        <p:tav tm="100000">
                                          <p:val>
                                            <p:strVal val="#ppt_x"/>
                                          </p:val>
                                        </p:tav>
                                      </p:tavLst>
                                    </p:anim>
                                    <p:anim calcmode="lin" valueType="num">
                                      <p:cBhvr additive="base">
                                        <p:cTn id="8" dur="500" fill="hold"/>
                                        <p:tgtEl>
                                          <p:spTgt spid="114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Using LU decomposition to solve systems of equations</a:t>
            </a:r>
            <a:endParaRPr lang="en-US" dirty="0"/>
          </a:p>
        </p:txBody>
      </p:sp>
      <p:sp>
        <p:nvSpPr>
          <p:cNvPr id="3" name="Content Placeholder 2"/>
          <p:cNvSpPr>
            <a:spLocks noGrp="1"/>
          </p:cNvSpPr>
          <p:nvPr>
            <p:ph idx="1"/>
          </p:nvPr>
        </p:nvSpPr>
        <p:spPr/>
        <p:txBody>
          <a:bodyPr>
            <a:normAutofit lnSpcReduction="10000"/>
          </a:bodyPr>
          <a:lstStyle/>
          <a:p>
            <a:pPr marL="0" indent="0" algn="just">
              <a:lnSpc>
                <a:spcPct val="150000"/>
              </a:lnSpc>
              <a:buNone/>
            </a:pPr>
            <a:r>
              <a:rPr lang="en-US" sz="2400" dirty="0"/>
              <a:t>Once a matrix A has been decomposed into lower and upper triangular parts it is possible to </a:t>
            </a:r>
            <a:r>
              <a:rPr lang="en-US" sz="2400" dirty="0" smtClean="0"/>
              <a:t>obtain the </a:t>
            </a:r>
            <a:r>
              <a:rPr lang="en-US" sz="2400" dirty="0"/>
              <a:t>solution to AX = B in a direct way. The procedure can be </a:t>
            </a:r>
            <a:r>
              <a:rPr lang="en-US" sz="2400" dirty="0" smtClean="0"/>
              <a:t>summarized </a:t>
            </a:r>
            <a:r>
              <a:rPr lang="en-US" sz="2400" dirty="0"/>
              <a:t>as follows</a:t>
            </a:r>
          </a:p>
          <a:p>
            <a:pPr marL="0" indent="0" algn="just">
              <a:lnSpc>
                <a:spcPct val="150000"/>
              </a:lnSpc>
              <a:buNone/>
            </a:pPr>
            <a:r>
              <a:rPr lang="en-US" sz="2400" dirty="0"/>
              <a:t>• Given A, find L and U so that </a:t>
            </a:r>
            <a:r>
              <a:rPr lang="en-US" sz="2400" dirty="0">
                <a:solidFill>
                  <a:srgbClr val="FF0000"/>
                </a:solidFill>
              </a:rPr>
              <a:t>A = LU</a:t>
            </a:r>
            <a:r>
              <a:rPr lang="en-US" sz="2400" dirty="0"/>
              <a:t>. Hence </a:t>
            </a:r>
            <a:r>
              <a:rPr lang="en-US" sz="2400" dirty="0">
                <a:solidFill>
                  <a:srgbClr val="FF0000"/>
                </a:solidFill>
              </a:rPr>
              <a:t>LUX = B</a:t>
            </a:r>
            <a:r>
              <a:rPr lang="en-US" sz="2400" dirty="0"/>
              <a:t>.</a:t>
            </a:r>
          </a:p>
          <a:p>
            <a:pPr marL="0" indent="0" algn="just">
              <a:lnSpc>
                <a:spcPct val="150000"/>
              </a:lnSpc>
              <a:buNone/>
            </a:pPr>
            <a:r>
              <a:rPr lang="en-US" sz="2400" dirty="0"/>
              <a:t>• Let Y = UX so that LY = B. Solve this triangular system for Y .</a:t>
            </a:r>
          </a:p>
          <a:p>
            <a:pPr marL="0" indent="0" algn="just">
              <a:lnSpc>
                <a:spcPct val="150000"/>
              </a:lnSpc>
              <a:buNone/>
            </a:pPr>
            <a:r>
              <a:rPr lang="en-US" sz="2400" dirty="0"/>
              <a:t>• Finally solve the triangular system UX = Y for X.</a:t>
            </a:r>
          </a:p>
          <a:p>
            <a:pPr marL="0" indent="0" algn="just">
              <a:lnSpc>
                <a:spcPct val="150000"/>
              </a:lnSpc>
              <a:buNone/>
            </a:pPr>
            <a:r>
              <a:rPr lang="en-US" sz="2400" dirty="0"/>
              <a:t>The benefit of this approach is that we only ever need to solve triangular systems. The cost is </a:t>
            </a:r>
            <a:r>
              <a:rPr lang="en-US" sz="2400" dirty="0" smtClean="0"/>
              <a:t>that we </a:t>
            </a:r>
            <a:r>
              <a:rPr lang="en-US" sz="2400" dirty="0"/>
              <a:t>have to solve two of them.</a:t>
            </a:r>
          </a:p>
        </p:txBody>
      </p:sp>
    </p:spTree>
    <p:extLst>
      <p:ext uri="{BB962C8B-B14F-4D97-AF65-F5344CB8AC3E}">
        <p14:creationId xmlns:p14="http://schemas.microsoft.com/office/powerpoint/2010/main" val="21176453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Picture 3"/>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75410" y="219075"/>
            <a:ext cx="68103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716" name="Picture 4"/>
          <p:cNvPicPr>
            <a:picLocks noChangeAspect="1" noChangeArrowheads="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75410" y="1559399"/>
            <a:ext cx="8172450" cy="466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75410" y="1213529"/>
            <a:ext cx="1043876" cy="369332"/>
          </a:xfrm>
          <a:prstGeom prst="rect">
            <a:avLst/>
          </a:prstGeom>
        </p:spPr>
        <p:txBody>
          <a:bodyPr wrap="none">
            <a:spAutoFit/>
          </a:bodyPr>
          <a:lstStyle/>
          <a:p>
            <a:r>
              <a:rPr lang="en-US" b="1" dirty="0" smtClean="0"/>
              <a:t>Solution:</a:t>
            </a:r>
            <a:endParaRPr lang="en-US" b="1" dirty="0"/>
          </a:p>
        </p:txBody>
      </p:sp>
    </p:spTree>
    <p:extLst>
      <p:ext uri="{BB962C8B-B14F-4D97-AF65-F5344CB8AC3E}">
        <p14:creationId xmlns:p14="http://schemas.microsoft.com/office/powerpoint/2010/main" val="394237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716"/>
                                        </p:tgtEl>
                                        <p:attrNameLst>
                                          <p:attrName>style.visibility</p:attrName>
                                        </p:attrNameLst>
                                      </p:cBhvr>
                                      <p:to>
                                        <p:strVal val="visible"/>
                                      </p:to>
                                    </p:set>
                                    <p:anim calcmode="lin" valueType="num">
                                      <p:cBhvr additive="base">
                                        <p:cTn id="7" dur="500" fill="hold"/>
                                        <p:tgtEl>
                                          <p:spTgt spid="115716"/>
                                        </p:tgtEl>
                                        <p:attrNameLst>
                                          <p:attrName>ppt_x</p:attrName>
                                        </p:attrNameLst>
                                      </p:cBhvr>
                                      <p:tavLst>
                                        <p:tav tm="0">
                                          <p:val>
                                            <p:strVal val="#ppt_x"/>
                                          </p:val>
                                        </p:tav>
                                        <p:tav tm="100000">
                                          <p:val>
                                            <p:strVal val="#ppt_x"/>
                                          </p:val>
                                        </p:tav>
                                      </p:tavLst>
                                    </p:anim>
                                    <p:anim calcmode="lin" valueType="num">
                                      <p:cBhvr additive="base">
                                        <p:cTn id="8" dur="500" fill="hold"/>
                                        <p:tgtEl>
                                          <p:spTgt spid="1157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88773" y="493025"/>
            <a:ext cx="8448675"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78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additive="base">
                                        <p:cTn id="7" dur="500" fill="hold"/>
                                        <p:tgtEl>
                                          <p:spTgt spid="116738"/>
                                        </p:tgtEl>
                                        <p:attrNameLst>
                                          <p:attrName>ppt_x</p:attrName>
                                        </p:attrNameLst>
                                      </p:cBhvr>
                                      <p:tavLst>
                                        <p:tav tm="0">
                                          <p:val>
                                            <p:strVal val="#ppt_x"/>
                                          </p:val>
                                        </p:tav>
                                        <p:tav tm="100000">
                                          <p:val>
                                            <p:strVal val="#ppt_x"/>
                                          </p:val>
                                        </p:tav>
                                      </p:tavLst>
                                    </p:anim>
                                    <p:anim calcmode="lin" valueType="num">
                                      <p:cBhvr additive="base">
                                        <p:cTn id="8" dur="500" fill="hold"/>
                                        <p:tgtEl>
                                          <p:spTgt spid="1167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849" y="293426"/>
            <a:ext cx="311467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11320" y="542077"/>
            <a:ext cx="695511" cy="369332"/>
          </a:xfrm>
          <a:prstGeom prst="rect">
            <a:avLst/>
          </a:prstGeom>
        </p:spPr>
        <p:txBody>
          <a:bodyPr wrap="none">
            <a:spAutoFit/>
          </a:bodyPr>
          <a:lstStyle/>
          <a:p>
            <a:r>
              <a:rPr lang="en-US" b="1" dirty="0" smtClean="0"/>
              <a:t>Solve</a:t>
            </a:r>
            <a:endParaRPr lang="en-US" b="1" dirty="0"/>
          </a:p>
        </p:txBody>
      </p:sp>
      <p:pic>
        <p:nvPicPr>
          <p:cNvPr id="1177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925" y="2705100"/>
            <a:ext cx="84582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97" y="1638300"/>
            <a:ext cx="78200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088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765"/>
                                        </p:tgtEl>
                                        <p:attrNameLst>
                                          <p:attrName>style.visibility</p:attrName>
                                        </p:attrNameLst>
                                      </p:cBhvr>
                                      <p:to>
                                        <p:strVal val="visible"/>
                                      </p:to>
                                    </p:set>
                                    <p:anim calcmode="lin" valueType="num">
                                      <p:cBhvr additive="base">
                                        <p:cTn id="7" dur="500" fill="hold"/>
                                        <p:tgtEl>
                                          <p:spTgt spid="117765"/>
                                        </p:tgtEl>
                                        <p:attrNameLst>
                                          <p:attrName>ppt_x</p:attrName>
                                        </p:attrNameLst>
                                      </p:cBhvr>
                                      <p:tavLst>
                                        <p:tav tm="0">
                                          <p:val>
                                            <p:strVal val="#ppt_x"/>
                                          </p:val>
                                        </p:tav>
                                        <p:tav tm="100000">
                                          <p:val>
                                            <p:strVal val="#ppt_x"/>
                                          </p:val>
                                        </p:tav>
                                      </p:tavLst>
                                    </p:anim>
                                    <p:anim calcmode="lin" valueType="num">
                                      <p:cBhvr additive="base">
                                        <p:cTn id="8" dur="500" fill="hold"/>
                                        <p:tgtEl>
                                          <p:spTgt spid="1177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7764"/>
                                        </p:tgtEl>
                                        <p:attrNameLst>
                                          <p:attrName>style.visibility</p:attrName>
                                        </p:attrNameLst>
                                      </p:cBhvr>
                                      <p:to>
                                        <p:strVal val="visible"/>
                                      </p:to>
                                    </p:set>
                                    <p:anim calcmode="lin" valueType="num">
                                      <p:cBhvr additive="base">
                                        <p:cTn id="13" dur="500" fill="hold"/>
                                        <p:tgtEl>
                                          <p:spTgt spid="117764"/>
                                        </p:tgtEl>
                                        <p:attrNameLst>
                                          <p:attrName>ppt_x</p:attrName>
                                        </p:attrNameLst>
                                      </p:cBhvr>
                                      <p:tavLst>
                                        <p:tav tm="0">
                                          <p:val>
                                            <p:strVal val="#ppt_x"/>
                                          </p:val>
                                        </p:tav>
                                        <p:tav tm="100000">
                                          <p:val>
                                            <p:strVal val="#ppt_x"/>
                                          </p:val>
                                        </p:tav>
                                      </p:tavLst>
                                    </p:anim>
                                    <p:anim calcmode="lin" valueType="num">
                                      <p:cBhvr additive="base">
                                        <p:cTn id="14" dur="500" fill="hold"/>
                                        <p:tgtEl>
                                          <p:spTgt spid="117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Do matrices always have an LU decomposition?</a:t>
            </a:r>
            <a:endParaRPr lang="en-US" dirty="0"/>
          </a:p>
        </p:txBody>
      </p:sp>
      <p:sp>
        <p:nvSpPr>
          <p:cNvPr id="3" name="Content Placeholder 2"/>
          <p:cNvSpPr>
            <a:spLocks noGrp="1"/>
          </p:cNvSpPr>
          <p:nvPr>
            <p:ph idx="1"/>
          </p:nvPr>
        </p:nvSpPr>
        <p:spPr/>
        <p:txBody>
          <a:bodyPr>
            <a:normAutofit/>
          </a:bodyPr>
          <a:lstStyle/>
          <a:p>
            <a:pPr algn="just"/>
            <a:r>
              <a:rPr lang="en-US" sz="2200" dirty="0"/>
              <a:t>No. Sometimes it is impossible to write a matrix in the form </a:t>
            </a:r>
            <a:r>
              <a:rPr lang="en-US" sz="2200" dirty="0" smtClean="0"/>
              <a:t>“lower </a:t>
            </a:r>
            <a:r>
              <a:rPr lang="en-US" sz="2200" dirty="0" err="1"/>
              <a:t>triangular”×“upper</a:t>
            </a:r>
            <a:r>
              <a:rPr lang="en-US" sz="2200" dirty="0"/>
              <a:t> </a:t>
            </a:r>
            <a:r>
              <a:rPr lang="en-US" sz="2200" dirty="0" smtClean="0"/>
              <a:t>triangular”.</a:t>
            </a:r>
          </a:p>
          <a:p>
            <a:pPr marL="0" indent="0">
              <a:buNone/>
            </a:pPr>
            <a:r>
              <a:rPr lang="en-US" sz="2200" b="1" dirty="0"/>
              <a:t>Why not?</a:t>
            </a:r>
          </a:p>
          <a:p>
            <a:r>
              <a:rPr lang="en-US" sz="2200" dirty="0"/>
              <a:t>An invertible matrix A has an LU decomposition provided that all its leading submatrices </a:t>
            </a:r>
            <a:r>
              <a:rPr lang="en-US" sz="2200" dirty="0" smtClean="0"/>
              <a:t>have non-zero </a:t>
            </a:r>
            <a:r>
              <a:rPr lang="en-US" sz="2200" dirty="0"/>
              <a:t>determinants. The k</a:t>
            </a:r>
            <a:r>
              <a:rPr lang="en-US" sz="2200" baseline="30000" dirty="0"/>
              <a:t>th</a:t>
            </a:r>
            <a:r>
              <a:rPr lang="en-US" sz="2200" dirty="0"/>
              <a:t> leading submatrix of A is denoted </a:t>
            </a:r>
            <a:r>
              <a:rPr lang="en-US" sz="2200" dirty="0" err="1"/>
              <a:t>A</a:t>
            </a:r>
            <a:r>
              <a:rPr lang="en-US" sz="2200" baseline="30000" dirty="0" err="1"/>
              <a:t>k</a:t>
            </a:r>
            <a:r>
              <a:rPr lang="en-US" sz="2200" dirty="0"/>
              <a:t> and is the k ×k matrix </a:t>
            </a:r>
            <a:r>
              <a:rPr lang="en-US" sz="2200" dirty="0" smtClean="0"/>
              <a:t>found by </a:t>
            </a:r>
            <a:r>
              <a:rPr lang="en-US" sz="2200" dirty="0"/>
              <a:t>looking only at the top k rows and leftmost k columns. For example if</a:t>
            </a:r>
          </a:p>
        </p:txBody>
      </p:sp>
      <p:pic>
        <p:nvPicPr>
          <p:cNvPr id="1187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655" y="3977611"/>
            <a:ext cx="17621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7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453" y="3977611"/>
            <a:ext cx="505777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7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88" y="4994157"/>
            <a:ext cx="6419850"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75388" y="6195955"/>
            <a:ext cx="10707096" cy="646331"/>
          </a:xfrm>
          <a:prstGeom prst="rect">
            <a:avLst/>
          </a:prstGeom>
        </p:spPr>
        <p:txBody>
          <a:bodyPr wrap="square">
            <a:spAutoFit/>
          </a:bodyPr>
          <a:lstStyle/>
          <a:p>
            <a:r>
              <a:rPr lang="en-US" dirty="0"/>
              <a:t>The fact that this matrix A has an LU decomposition can be guaranteed in advance because none</a:t>
            </a:r>
          </a:p>
          <a:p>
            <a:r>
              <a:rPr lang="en-US" dirty="0"/>
              <a:t>of these determinants is </a:t>
            </a:r>
            <a:r>
              <a:rPr lang="en-US" dirty="0" smtClean="0"/>
              <a:t>zero.</a:t>
            </a:r>
            <a:endParaRPr lang="en-US" dirty="0"/>
          </a:p>
        </p:txBody>
      </p:sp>
    </p:spTree>
    <p:extLst>
      <p:ext uri="{BB962C8B-B14F-4D97-AF65-F5344CB8AC3E}">
        <p14:creationId xmlns:p14="http://schemas.microsoft.com/office/powerpoint/2010/main" val="13036990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Do matrices always have an LU decomposition?</a:t>
            </a:r>
            <a:endParaRPr lang="en-US" dirty="0"/>
          </a:p>
        </p:txBody>
      </p:sp>
      <p:sp>
        <p:nvSpPr>
          <p:cNvPr id="4" name="Content Placeholder 3"/>
          <p:cNvSpPr>
            <a:spLocks noGrp="1"/>
          </p:cNvSpPr>
          <p:nvPr>
            <p:ph idx="1"/>
          </p:nvPr>
        </p:nvSpPr>
        <p:spPr/>
        <p:txBody>
          <a:bodyPr/>
          <a:lstStyle/>
          <a:p>
            <a:endParaRPr lang="en-US" dirty="0"/>
          </a:p>
        </p:txBody>
      </p:sp>
      <p:pic>
        <p:nvPicPr>
          <p:cNvPr id="1198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1586694"/>
            <a:ext cx="53244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 y="2774264"/>
            <a:ext cx="583882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5984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532" y="1613261"/>
            <a:ext cx="805815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33" y="2777319"/>
            <a:ext cx="4648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41395" y="1609182"/>
            <a:ext cx="436338" cy="646331"/>
          </a:xfrm>
          <a:prstGeom prst="rect">
            <a:avLst/>
          </a:prstGeom>
          <a:noFill/>
        </p:spPr>
        <p:txBody>
          <a:bodyPr wrap="none" rtlCol="0">
            <a:spAutoFit/>
          </a:bodyPr>
          <a:lstStyle/>
          <a:p>
            <a:r>
              <a:rPr lang="en-US" dirty="0" smtClean="0"/>
              <a:t>(a)</a:t>
            </a:r>
          </a:p>
          <a:p>
            <a:endParaRPr lang="en-US" dirty="0"/>
          </a:p>
        </p:txBody>
      </p:sp>
      <p:sp>
        <p:nvSpPr>
          <p:cNvPr id="11" name="TextBox 10"/>
          <p:cNvSpPr txBox="1"/>
          <p:nvPr/>
        </p:nvSpPr>
        <p:spPr>
          <a:xfrm>
            <a:off x="309243" y="2777319"/>
            <a:ext cx="447558" cy="646331"/>
          </a:xfrm>
          <a:prstGeom prst="rect">
            <a:avLst/>
          </a:prstGeom>
          <a:noFill/>
        </p:spPr>
        <p:txBody>
          <a:bodyPr wrap="none" rtlCol="0">
            <a:spAutoFit/>
          </a:bodyPr>
          <a:lstStyle/>
          <a:p>
            <a:r>
              <a:rPr lang="en-US" dirty="0" smtClean="0"/>
              <a:t>(b)</a:t>
            </a:r>
          </a:p>
          <a:p>
            <a:endParaRPr lang="en-US" dirty="0"/>
          </a:p>
        </p:txBody>
      </p:sp>
      <p:pic>
        <p:nvPicPr>
          <p:cNvPr id="1208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43" y="299682"/>
            <a:ext cx="524827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40837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Can we get around this problem?</a:t>
            </a:r>
            <a:br>
              <a:rPr lang="en-US" b="1" dirty="0"/>
            </a:br>
            <a:endParaRPr lang="en-US" dirty="0"/>
          </a:p>
        </p:txBody>
      </p:sp>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25" y="1593797"/>
            <a:ext cx="7019925"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8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125" y="2718534"/>
            <a:ext cx="8410575"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41528" y="947466"/>
            <a:ext cx="11009194" cy="646331"/>
          </a:xfrm>
          <a:prstGeom prst="rect">
            <a:avLst/>
          </a:prstGeom>
        </p:spPr>
        <p:txBody>
          <a:bodyPr wrap="square">
            <a:spAutoFit/>
          </a:bodyPr>
          <a:lstStyle/>
          <a:p>
            <a:r>
              <a:rPr lang="en-US" dirty="0"/>
              <a:t>Yes. It is always possible to re-order the rows of an invertible matrix so that all of the submatrices have non-zero determinants.</a:t>
            </a:r>
          </a:p>
        </p:txBody>
      </p:sp>
    </p:spTree>
    <p:extLst>
      <p:ext uri="{BB962C8B-B14F-4D97-AF65-F5344CB8AC3E}">
        <p14:creationId xmlns:p14="http://schemas.microsoft.com/office/powerpoint/2010/main" val="39009959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2480</TotalTime>
  <Words>4606</Words>
  <Application>Microsoft Office PowerPoint</Application>
  <PresentationFormat>Custom</PresentationFormat>
  <Paragraphs>700</Paragraphs>
  <Slides>146</Slides>
  <Notes>54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146</vt:i4>
      </vt:variant>
    </vt:vector>
  </HeadingPairs>
  <TitlesOfParts>
    <vt:vector size="148" baseType="lpstr">
      <vt:lpstr>Office Theme</vt:lpstr>
      <vt:lpstr>Equation</vt:lpstr>
      <vt:lpstr>Introduction to Mathematical Foundation</vt:lpstr>
      <vt:lpstr>Content</vt:lpstr>
      <vt:lpstr>What does a matrix look like?</vt:lpstr>
      <vt:lpstr>What is a matrix?</vt:lpstr>
      <vt:lpstr>What is a matrix?</vt:lpstr>
      <vt:lpstr>Special Types of Matrices</vt:lpstr>
      <vt:lpstr>What Is a Vector?</vt:lpstr>
      <vt:lpstr>Submatrix</vt:lpstr>
      <vt:lpstr>Square Matrix</vt:lpstr>
      <vt:lpstr>Upper Triangular Matrix</vt:lpstr>
      <vt:lpstr>Lower Triangular Matrix</vt:lpstr>
      <vt:lpstr>Diagonal Matrix</vt:lpstr>
      <vt:lpstr>Identity Matrix</vt:lpstr>
      <vt:lpstr>Zero Matrix</vt:lpstr>
      <vt:lpstr>Tridiagonal Matrix</vt:lpstr>
      <vt:lpstr>Non-square Matrix</vt:lpstr>
      <vt:lpstr>Diagonally Dominant Matrix</vt:lpstr>
      <vt:lpstr>Diagonally Dominant Matrix</vt:lpstr>
      <vt:lpstr>Diagonally Dominant Matrix</vt:lpstr>
      <vt:lpstr>Diagonally Dominant Matrix</vt:lpstr>
      <vt:lpstr>Equal Matrices</vt:lpstr>
      <vt:lpstr>Matrix Addition and Subtraction </vt:lpstr>
      <vt:lpstr>Scalar multiplication</vt:lpstr>
      <vt:lpstr>Matrix Multiplication</vt:lpstr>
      <vt:lpstr>Matrix multiplication</vt:lpstr>
      <vt:lpstr>Matrix multiplication</vt:lpstr>
      <vt:lpstr>Transpose of Matrix </vt:lpstr>
      <vt:lpstr>Vector Products</vt:lpstr>
      <vt:lpstr>Some More Special Matrices</vt:lpstr>
      <vt:lpstr>Matrices over Complex Numbers</vt:lpstr>
      <vt:lpstr>Determinants</vt:lpstr>
      <vt:lpstr>Determinants</vt:lpstr>
      <vt:lpstr>Determinants</vt:lpstr>
      <vt:lpstr>Cofactor Matrix</vt:lpstr>
      <vt:lpstr>Adjoint of the matrix</vt:lpstr>
      <vt:lpstr>Inverse of Matrix </vt:lpstr>
      <vt:lpstr>Inverse of Matrix </vt:lpstr>
      <vt:lpstr>Inverse of Matrix </vt:lpstr>
      <vt:lpstr>Using the inverse matrix to solve equations </vt:lpstr>
      <vt:lpstr>Using the inverse matrix to solve equations </vt:lpstr>
      <vt:lpstr>PowerPoint Presentation</vt:lpstr>
      <vt:lpstr>Eigen vectors</vt:lpstr>
      <vt:lpstr>Eigenvector</vt:lpstr>
      <vt:lpstr>Eigenvector and Eigenvalue</vt:lpstr>
      <vt:lpstr>The Mathematics </vt:lpstr>
      <vt:lpstr>How do we find these eigen things?</vt:lpstr>
      <vt:lpstr>Eigenvector and Eigenvalue</vt:lpstr>
      <vt:lpstr>PowerPoint Presentation</vt:lpstr>
      <vt:lpstr>Example 1</vt:lpstr>
      <vt:lpstr>Example 1 (cont.)</vt:lpstr>
      <vt:lpstr>Example 2</vt:lpstr>
      <vt:lpstr>Example 2 (cont.)</vt:lpstr>
      <vt:lpstr>Example 2 (cont.)</vt:lpstr>
      <vt:lpstr>PowerPoint Presentation</vt:lpstr>
      <vt:lpstr>Naïve Gaussian Elimination</vt:lpstr>
      <vt:lpstr>Forward Elimination</vt:lpstr>
      <vt:lpstr>Forward Elimination</vt:lpstr>
      <vt:lpstr>Forward Elimination</vt:lpstr>
      <vt:lpstr>Forward Elimination</vt:lpstr>
      <vt:lpstr>Forward Elimination</vt:lpstr>
      <vt:lpstr>Forward Elimination</vt:lpstr>
      <vt:lpstr>Forward Elimination</vt:lpstr>
      <vt:lpstr>Matrix Form at End of Forward Elimination</vt:lpstr>
      <vt:lpstr>Back Substitution</vt:lpstr>
      <vt:lpstr>Back Substitution Starting Eqns</vt:lpstr>
      <vt:lpstr>Back Substitution</vt:lpstr>
      <vt:lpstr>Back Substitution</vt:lpstr>
      <vt:lpstr>Example 1</vt:lpstr>
      <vt:lpstr>Example 1 Cont. </vt:lpstr>
      <vt:lpstr> Example 1 Cont. </vt:lpstr>
      <vt:lpstr>Forward Elimination</vt:lpstr>
      <vt:lpstr>Number of Steps of Forward Elimination</vt:lpstr>
      <vt:lpstr>Forward Elimination: Step 1</vt:lpstr>
      <vt:lpstr>Forward Elimination: Step 1 (cont.)</vt:lpstr>
      <vt:lpstr>Forward Elimination: Step 2</vt:lpstr>
      <vt:lpstr>Back Substitution</vt:lpstr>
      <vt:lpstr>Back Substitution</vt:lpstr>
      <vt:lpstr>Back Substitution (cont.)</vt:lpstr>
      <vt:lpstr>Back Substitution (cont.)</vt:lpstr>
      <vt:lpstr>Naïve Gaussian Elimination Solution</vt:lpstr>
      <vt:lpstr>Example 1 Cont.</vt:lpstr>
      <vt:lpstr>PowerPoint Presentation</vt:lpstr>
      <vt:lpstr>Can we use Naive Gauss elimination methods to find the determinant of a square matrix?</vt:lpstr>
      <vt:lpstr>PowerPoint Presentation</vt:lpstr>
      <vt:lpstr>LU Decomposition Method</vt:lpstr>
      <vt:lpstr>LU Decomposition Method</vt:lpstr>
      <vt:lpstr>How does LU Decomposition work?</vt:lpstr>
      <vt:lpstr>LU Decomposition using Crout's method of Matrix</vt:lpstr>
      <vt:lpstr>PowerPoint Presentation</vt:lpstr>
      <vt:lpstr>PowerPoint Presentation</vt:lpstr>
      <vt:lpstr>PowerPoint Presentation</vt:lpstr>
      <vt:lpstr>Using LU decomposition to solve systems of equations</vt:lpstr>
      <vt:lpstr>PowerPoint Presentation</vt:lpstr>
      <vt:lpstr>PowerPoint Presentation</vt:lpstr>
      <vt:lpstr>PowerPoint Presentation</vt:lpstr>
      <vt:lpstr>Do matrices always have an LU decomposition?</vt:lpstr>
      <vt:lpstr>Do matrices always have an LU decomposition?</vt:lpstr>
      <vt:lpstr>PowerPoint Presentation</vt:lpstr>
      <vt:lpstr>Can we get around this problem? </vt:lpstr>
      <vt:lpstr>PowerPoint Presentation</vt:lpstr>
      <vt:lpstr>LU decomposition using Gauss Elimination method </vt:lpstr>
      <vt:lpstr>LU decomposition using Gauss Elimination method </vt:lpstr>
      <vt:lpstr>LU decomposition using Gauss Elimination method </vt:lpstr>
      <vt:lpstr>PowerPoint Presentation</vt:lpstr>
      <vt:lpstr>PowerPoint Presentation</vt:lpstr>
      <vt:lpstr>Finding the inverse of a square matrix</vt:lpstr>
      <vt:lpstr>Finding the inverse of a square matrix using LU Decomposition</vt:lpstr>
      <vt:lpstr>Example: Inverse of a Matrix</vt:lpstr>
      <vt:lpstr>Example: Inverse of a Matrix (cont.)</vt:lpstr>
      <vt:lpstr>Example: Inverse of a Matrix (cont.)</vt:lpstr>
      <vt:lpstr>Example: Inverse of a Matrix (cont.)</vt:lpstr>
      <vt:lpstr>Example: Inverse of a Matrix (cont.)</vt:lpstr>
      <vt:lpstr>Example: Inverse of a Matrix (cont.)</vt:lpstr>
      <vt:lpstr>Example: Inverse of a Matrix (cont.)</vt:lpstr>
      <vt:lpstr>Inverse of Matrix using CROUT’S METHOD </vt:lpstr>
      <vt:lpstr>PowerPoint Presentation</vt:lpstr>
      <vt:lpstr>Inversion Of A Matrix -Gauss Elimination Method </vt:lpstr>
      <vt:lpstr>PowerPoint Presentation</vt:lpstr>
      <vt:lpstr>PowerPoint Presentation</vt:lpstr>
      <vt:lpstr>PowerPoint Presentation</vt:lpstr>
      <vt:lpstr>PowerPoint Presentation</vt:lpstr>
      <vt:lpstr>PowerPoint Presentation</vt:lpstr>
      <vt:lpstr>PowerPoint Presentation</vt:lpstr>
      <vt:lpstr>LU vs GE</vt:lpstr>
      <vt:lpstr>Why use LU Decomposition?</vt:lpstr>
      <vt:lpstr>Why use LU Decomposition?</vt:lpstr>
      <vt:lpstr>Why use LU Decomposition?</vt:lpstr>
      <vt:lpstr>Cramer’s Rule</vt:lpstr>
      <vt:lpstr>Cramer’s Rule Formula</vt:lpstr>
      <vt:lpstr>Cramer’s Rule 2×2</vt:lpstr>
      <vt:lpstr>Cramer’s Rule Example</vt:lpstr>
      <vt:lpstr>PowerPoint Presentation</vt:lpstr>
      <vt:lpstr>Cramer’s Rule 3×3</vt:lpstr>
      <vt:lpstr>Cramer’s Rule Example – 3×3</vt:lpstr>
      <vt:lpstr>PowerPoint Presentation</vt:lpstr>
      <vt:lpstr>Cramer’s Rule for a System with Two Variables</vt:lpstr>
      <vt:lpstr>Cramer’s Rule for a System with Two Variables</vt:lpstr>
      <vt:lpstr>Cramer’s Rule for a System with Two Variables</vt:lpstr>
      <vt:lpstr>Cramer’s Rule for a System of Three Variables</vt:lpstr>
      <vt:lpstr>Cramer’s Rule for a System of Three Variables</vt:lpstr>
      <vt:lpstr>Cramer’s Rule for a System of Three Variables</vt:lpstr>
      <vt:lpstr>Cramer’s Rule</vt:lpstr>
      <vt:lpstr>Limitations of Cramer’s Rule</vt:lpstr>
      <vt:lpstr>Limitations of Cramer’s Rule</vt:lpstr>
      <vt:lpstr>Cramer’s Rule Questions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Bhakti Palkar</dc:creator>
  <cp:lastModifiedBy>Shruti</cp:lastModifiedBy>
  <cp:revision>114</cp:revision>
  <dcterms:created xsi:type="dcterms:W3CDTF">2022-09-12T05:04:53Z</dcterms:created>
  <dcterms:modified xsi:type="dcterms:W3CDTF">2025-01-20T05:04:22Z</dcterms:modified>
</cp:coreProperties>
</file>